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slides/slide47.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48.xml" ContentType="application/vnd.openxmlformats-officedocument.presentationml.slide+xml"/>
  <Override PartName="/ppt/presentation.xml" ContentType="application/vnd.openxmlformats-officedocument.presentationml.presentation.main+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7.xml" ContentType="application/vnd.openxmlformats-officedocument.presentationml.slide+xml"/>
  <Override PartName="/ppt/slides/slide42.xml" ContentType="application/vnd.openxmlformats-officedocument.presentationml.slide+xml"/>
  <Override PartName="/ppt/slides/slide44.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43.xml" ContentType="application/vnd.openxmlformats-officedocument.presentationml.slide+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6.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1.xml" ContentType="application/vnd.openxmlformats-officedocument.presentationml.slideMaster+xml"/>
  <Override PartName="/ppt/slideLayouts/slideLayout118.xml" ContentType="application/vnd.openxmlformats-officedocument.presentationml.slideLayout+xml"/>
  <Override PartName="/ppt/slideLayouts/slideLayout212.xml" ContentType="application/vnd.openxmlformats-officedocument.presentationml.slideLayout+xml"/>
  <Override PartName="/ppt/slideLayouts/slideLayout211.xml" ContentType="application/vnd.openxmlformats-officedocument.presentationml.slideLayout+xml"/>
  <Override PartName="/ppt/slideLayouts/slideLayout210.xml" ContentType="application/vnd.openxmlformats-officedocument.presentationml.slideLayout+xml"/>
  <Override PartName="/ppt/slideLayouts/slideLayout109.xml" ContentType="application/vnd.openxmlformats-officedocument.presentationml.slideLayout+xml"/>
  <Override PartName="/ppt/slideLayouts/slideLayout209.xml" ContentType="application/vnd.openxmlformats-officedocument.presentationml.slideLayout+xml"/>
  <Override PartName="/ppt/slideLayouts/slideLayout208.xml" ContentType="application/vnd.openxmlformats-officedocument.presentationml.slideLayout+xml"/>
  <Override PartName="/ppt/slideLayouts/slideLayout207.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108.xml" ContentType="application/vnd.openxmlformats-officedocument.presentationml.slideLayout+xml"/>
  <Override PartName="/ppt/slideLayouts/slideLayout220.xml" ContentType="application/vnd.openxmlformats-officedocument.presentationml.slideLayout+xml"/>
  <Override PartName="/ppt/slideLayouts/slideLayout219.xml" ContentType="application/vnd.openxmlformats-officedocument.presentationml.slideLayout+xml"/>
  <Override PartName="/ppt/slideLayouts/slideLayout218.xml" ContentType="application/vnd.openxmlformats-officedocument.presentationml.slideLayout+xml"/>
  <Override PartName="/ppt/slideLayouts/slideLayout217.xml" ContentType="application/vnd.openxmlformats-officedocument.presentationml.slideLayout+xml"/>
  <Override PartName="/ppt/slideLayouts/slideLayout216.xml" ContentType="application/vnd.openxmlformats-officedocument.presentationml.slideLayout+xml"/>
  <Override PartName="/ppt/slideLayouts/slideLayout206.xml" ContentType="application/vnd.openxmlformats-officedocument.presentationml.slideLayout+xml"/>
  <Override PartName="/ppt/slideLayouts/slideLayout205.xml" ContentType="application/vnd.openxmlformats-officedocument.presentationml.slideLayout+xml"/>
  <Override PartName="/ppt/slideLayouts/slideLayout204.xml" ContentType="application/vnd.openxmlformats-officedocument.presentationml.slideLayout+xml"/>
  <Override PartName="/ppt/slideLayouts/slideLayout195.xml" ContentType="application/vnd.openxmlformats-officedocument.presentationml.slideLayout+xml"/>
  <Override PartName="/ppt/slideLayouts/slideLayout194.xml" ContentType="application/vnd.openxmlformats-officedocument.presentationml.slideLayout+xml"/>
  <Override PartName="/ppt/slideLayouts/slideLayout193.xml" ContentType="application/vnd.openxmlformats-officedocument.presentationml.slideLayout+xml"/>
  <Override PartName="/ppt/slideLayouts/slideLayout192.xml" ContentType="application/vnd.openxmlformats-officedocument.presentationml.slideLayout+xml"/>
  <Override PartName="/ppt/slideLayouts/slideLayout191.xml" ContentType="application/vnd.openxmlformats-officedocument.presentationml.slideLayout+xml"/>
  <Override PartName="/ppt/slideLayouts/slideLayout190.xml" ContentType="application/vnd.openxmlformats-officedocument.presentationml.slideLayout+xml"/>
  <Override PartName="/ppt/slideLayouts/slideLayout189.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203.xml" ContentType="application/vnd.openxmlformats-officedocument.presentationml.slideLayout+xml"/>
  <Override PartName="/ppt/slideLayouts/slideLayout202.xml" ContentType="application/vnd.openxmlformats-officedocument.presentationml.slideLayout+xml"/>
  <Override PartName="/ppt/slideLayouts/slideLayout201.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11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47.xml" ContentType="application/vnd.openxmlformats-officedocument.presentationml.slideLayout+xml"/>
  <Override PartName="/ppt/slideLayouts/slideLayout246.xml" ContentType="application/vnd.openxmlformats-officedocument.presentationml.slideLayout+xml"/>
  <Override PartName="/ppt/slideLayouts/slideLayout245.xml" ContentType="application/vnd.openxmlformats-officedocument.presentationml.slideLayout+xml"/>
  <Override PartName="/ppt/slideLayouts/slideLayout244.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242.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5.xml" ContentType="application/vnd.openxmlformats-officedocument.presentationml.slideLayout+xml"/>
  <Override PartName="/ppt/slideLayouts/slideLayout254.xml" ContentType="application/vnd.openxmlformats-officedocument.presentationml.slideLayout+xml"/>
  <Override PartName="/ppt/slideLayouts/slideLayout105.xml" ContentType="application/vnd.openxmlformats-officedocument.presentationml.slideLayout+xml"/>
  <Override PartName="/ppt/slideLayouts/slideLayout253.xml" ContentType="application/vnd.openxmlformats-officedocument.presentationml.slideLayout+xml"/>
  <Override PartName="/ppt/slideLayouts/slideLayout252.xml" ContentType="application/vnd.openxmlformats-officedocument.presentationml.slideLayout+xml"/>
  <Override PartName="/ppt/slideLayouts/slideLayout251.xml" ContentType="application/vnd.openxmlformats-officedocument.presentationml.slideLayout+xml"/>
  <Override PartName="/ppt/slideLayouts/slideLayout241.xml" ContentType="application/vnd.openxmlformats-officedocument.presentationml.slideLayout+xml"/>
  <Override PartName="/ppt/slideLayouts/slideLayout240.xml" ContentType="application/vnd.openxmlformats-officedocument.presentationml.slideLayout+xml"/>
  <Override PartName="/ppt/slideLayouts/slideLayout239.xml" ContentType="application/vnd.openxmlformats-officedocument.presentationml.slideLayout+xml"/>
  <Override PartName="/ppt/slideLayouts/slideLayout230.xml" ContentType="application/vnd.openxmlformats-officedocument.presentationml.slideLayout+xml"/>
  <Override PartName="/ppt/slideLayouts/slideLayout229.xml" ContentType="application/vnd.openxmlformats-officedocument.presentationml.slideLayout+xml"/>
  <Override PartName="/ppt/slideLayouts/slideLayout228.xml" ContentType="application/vnd.openxmlformats-officedocument.presentationml.slideLayout+xml"/>
  <Override PartName="/ppt/slideLayouts/slideLayout227.xml" ContentType="application/vnd.openxmlformats-officedocument.presentationml.slideLayout+xml"/>
  <Override PartName="/ppt/slideLayouts/slideLayout226.xml" ContentType="application/vnd.openxmlformats-officedocument.presentationml.slideLayout+xml"/>
  <Override PartName="/ppt/slideLayouts/slideLayout225.xml" ContentType="application/vnd.openxmlformats-officedocument.presentationml.slideLayout+xml"/>
  <Override PartName="/ppt/slideLayouts/slideLayout224.xml" ContentType="application/vnd.openxmlformats-officedocument.presentationml.slideLayout+xml"/>
  <Override PartName="/ppt/slideLayouts/slideLayout231.xml" ContentType="application/vnd.openxmlformats-officedocument.presentationml.slideLayout+xml"/>
  <Override PartName="/ppt/slideLayouts/slideLayout107.xml" ContentType="application/vnd.openxmlformats-officedocument.presentationml.slideLayout+xml"/>
  <Override PartName="/ppt/slideLayouts/slideLayout232.xml" ContentType="application/vnd.openxmlformats-officedocument.presentationml.slideLayout+xml"/>
  <Override PartName="/ppt/slideLayouts/slideLayout238.xml" ContentType="application/vnd.openxmlformats-officedocument.presentationml.slideLayout+xml"/>
  <Override PartName="/ppt/slideLayouts/slideLayout237.xml" ContentType="application/vnd.openxmlformats-officedocument.presentationml.slideLayout+xml"/>
  <Override PartName="/ppt/slideLayouts/slideLayout236.xml" ContentType="application/vnd.openxmlformats-officedocument.presentationml.slideLayout+xml"/>
  <Override PartName="/ppt/slideLayouts/slideLayout235.xml" ContentType="application/vnd.openxmlformats-officedocument.presentationml.slideLayout+xml"/>
  <Override PartName="/ppt/slideLayouts/slideLayout234.xml" ContentType="application/vnd.openxmlformats-officedocument.presentationml.slideLayout+xml"/>
  <Override PartName="/ppt/slideLayouts/slideLayout233.xml" ContentType="application/vnd.openxmlformats-officedocument.presentationml.slideLayout+xml"/>
  <Override PartName="/ppt/slideLayouts/slideLayout188.xml" ContentType="application/vnd.openxmlformats-officedocument.presentationml.slideLayout+xml"/>
  <Override PartName="/ppt/slideLayouts/slideLayout187.xml" ContentType="application/vnd.openxmlformats-officedocument.presentationml.slideLayout+xml"/>
  <Override PartName="/ppt/slideLayouts/slideLayout186.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9.xml" ContentType="application/vnd.openxmlformats-officedocument.presentationml.slideLayout+xml"/>
  <Override PartName="/ppt/slideLayouts/slideLayout138.xml" ContentType="application/vnd.openxmlformats-officedocument.presentationml.slideLayout+xml"/>
  <Override PartName="/ppt/slideLayouts/slideLayout137.xml" ContentType="application/vnd.openxmlformats-officedocument.presentationml.slideLayout+xml"/>
  <Override PartName="/ppt/slideLayouts/slideLayout136.xml" ContentType="application/vnd.openxmlformats-officedocument.presentationml.slideLayout+xml"/>
  <Override PartName="/ppt/slideLayouts/slideLayout143.xml" ContentType="application/vnd.openxmlformats-officedocument.presentationml.slideLayout+xml"/>
  <Override PartName="/ppt/slideLayouts/slideLayout114.xml" ContentType="application/vnd.openxmlformats-officedocument.presentationml.slideLayout+xml"/>
  <Override PartName="/ppt/slideLayouts/slideLayout144.xml" ContentType="application/vnd.openxmlformats-officedocument.presentationml.slideLayout+xml"/>
  <Override PartName="/ppt/slideLayouts/slideLayout150.xml" ContentType="application/vnd.openxmlformats-officedocument.presentationml.slideLayout+xml"/>
  <Override PartName="/ppt/slideLayouts/slideLayout149.xml" ContentType="application/vnd.openxmlformats-officedocument.presentationml.slideLayout+xml"/>
  <Override PartName="/ppt/slideLayouts/slideLayout148.xml" ContentType="application/vnd.openxmlformats-officedocument.presentationml.slideLayout+xml"/>
  <Override PartName="/ppt/slideLayouts/slideLayout147.xml" ContentType="application/vnd.openxmlformats-officedocument.presentationml.slideLayout+xml"/>
  <Override PartName="/ppt/slideLayouts/slideLayout146.xml" ContentType="application/vnd.openxmlformats-officedocument.presentationml.slideLayout+xml"/>
  <Override PartName="/ppt/slideLayouts/slideLayout145.xml" ContentType="application/vnd.openxmlformats-officedocument.presentationml.slideLayout+xml"/>
  <Override PartName="/ppt/slideLayouts/slideLayout135.xml" ContentType="application/vnd.openxmlformats-officedocument.presentationml.slideLayout+xml"/>
  <Override PartName="/ppt/slideLayouts/slideLayout134.xml" ContentType="application/vnd.openxmlformats-officedocument.presentationml.slideLayout+xml"/>
  <Override PartName="/ppt/slideLayouts/slideLayout133.xml" ContentType="application/vnd.openxmlformats-officedocument.presentationml.slideLayout+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16.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15.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slideLayouts/slideLayout130.xml" ContentType="application/vnd.openxmlformats-officedocument.presentationml.slideLayout+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11.xml" ContentType="application/vnd.openxmlformats-officedocument.presentationml.slideLayout+xml"/>
  <Override PartName="/ppt/slideLayouts/slideLayout176.xml" ContentType="application/vnd.openxmlformats-officedocument.presentationml.slideLayout+xml"/>
  <Override PartName="/ppt/slideLayouts/slideLayout175.xml" ContentType="application/vnd.openxmlformats-officedocument.presentationml.slideLayout+xml"/>
  <Override PartName="/ppt/slideLayouts/slideLayout174.xml" ContentType="application/vnd.openxmlformats-officedocument.presentationml.slideLayout+xml"/>
  <Override PartName="/ppt/slideLayouts/slideLayout173.xml" ContentType="application/vnd.openxmlformats-officedocument.presentationml.slideLayout+xml"/>
  <Override PartName="/ppt/slideLayouts/slideLayout172.xml" ContentType="application/vnd.openxmlformats-officedocument.presentationml.slideLayout+xml"/>
  <Override PartName="/ppt/slideLayouts/slideLayout171.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5.xml" ContentType="application/vnd.openxmlformats-officedocument.presentationml.slideLayout+xml"/>
  <Override PartName="/ppt/slideLayouts/slideLayout184.xml" ContentType="application/vnd.openxmlformats-officedocument.presentationml.slideLayout+xml"/>
  <Override PartName="/ppt/slideLayouts/slideLayout183.xml" ContentType="application/vnd.openxmlformats-officedocument.presentationml.slideLayout+xml"/>
  <Override PartName="/ppt/slideLayouts/slideLayout182.xml" ContentType="application/vnd.openxmlformats-officedocument.presentationml.slideLayout+xml"/>
  <Override PartName="/ppt/slideLayouts/slideLayout181.xml" ContentType="application/vnd.openxmlformats-officedocument.presentationml.slideLayout+xml"/>
  <Override PartName="/ppt/slideLayouts/slideLayout180.xml" ContentType="application/vnd.openxmlformats-officedocument.presentationml.slideLayout+xml"/>
  <Override PartName="/ppt/slideLayouts/slideLayout170.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59.xml" ContentType="application/vnd.openxmlformats-officedocument.presentationml.slideLayout+xml"/>
  <Override PartName="/ppt/slideLayouts/slideLayout158.xml" ContentType="application/vnd.openxmlformats-officedocument.presentationml.slideLayout+xml"/>
  <Override PartName="/ppt/slideLayouts/slideLayout157.xml" ContentType="application/vnd.openxmlformats-officedocument.presentationml.slideLayout+xml"/>
  <Override PartName="/ppt/slideLayouts/slideLayout156.xml" ContentType="application/vnd.openxmlformats-officedocument.presentationml.slideLayout+xml"/>
  <Override PartName="/ppt/slideLayouts/slideLayout155.xml" ContentType="application/vnd.openxmlformats-officedocument.presentationml.slideLayout+xml"/>
  <Override PartName="/ppt/slideLayouts/slideLayout113.xml" ContentType="application/vnd.openxmlformats-officedocument.presentationml.slideLayout+xml"/>
  <Override PartName="/ppt/slideLayouts/slideLayout154.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12.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117.xml" ContentType="application/vnd.openxmlformats-officedocument.presentationml.slideLayout+xml"/>
  <Override PartName="/ppt/slideLayouts/slideLayout256.xml" ContentType="application/vnd.openxmlformats-officedocument.presentationml.slideLayout+xml"/>
  <Override PartName="/ppt/slideLayouts/slideLayout258.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257.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67.xml" ContentType="application/vnd.openxmlformats-officedocument.presentationml.slideLayout+xml"/>
  <Override PartName="/ppt/slideLayouts/slideLayout62.xml" ContentType="application/vnd.openxmlformats-officedocument.presentationml.slideLayout+xml"/>
  <Override PartName="/ppt/slideLayouts/slideLayout69.xml" ContentType="application/vnd.openxmlformats-officedocument.presentationml.slideLayout+xml"/>
  <Override PartName="/ppt/slideLayouts/slideLayout280.xml" ContentType="application/vnd.openxmlformats-officedocument.presentationml.slideLayout+xml"/>
  <Override PartName="/ppt/slideLayouts/slideLayout279.xml" ContentType="application/vnd.openxmlformats-officedocument.presentationml.slideLayout+xml"/>
  <Override PartName="/ppt/slideLayouts/slideLayout278.xml" ContentType="application/vnd.openxmlformats-officedocument.presentationml.slideLayout+xml"/>
  <Override PartName="/ppt/slideLayouts/slideLayout277.xml" ContentType="application/vnd.openxmlformats-officedocument.presentationml.slideLayout+xml"/>
  <Override PartName="/ppt/slideLayouts/slideLayout276.xml" ContentType="application/vnd.openxmlformats-officedocument.presentationml.slideLayout+xml"/>
  <Override PartName="/ppt/slideLayouts/slideLayout103.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68.xml" ContentType="application/vnd.openxmlformats-officedocument.presentationml.slideLayout+xml"/>
  <Override PartName="/ppt/slideLayouts/slideLayout286.xml" ContentType="application/vnd.openxmlformats-officedocument.presentationml.slideLayout+xml"/>
  <Override PartName="/ppt/slideLayouts/slideLayout285.xml" ContentType="application/vnd.openxmlformats-officedocument.presentationml.slideLayout+xml"/>
  <Override PartName="/ppt/slideLayouts/slideLayout284.xml" ContentType="application/vnd.openxmlformats-officedocument.presentationml.slideLayout+xml"/>
  <Override PartName="/ppt/slideLayouts/slideLayout275.xml" ContentType="application/vnd.openxmlformats-officedocument.presentationml.slideLayout+xml"/>
  <Override PartName="/ppt/slideLayouts/slideLayout274.xml" ContentType="application/vnd.openxmlformats-officedocument.presentationml.slideLayout+xml"/>
  <Override PartName="/ppt/slideLayouts/slideLayout273.xml" ContentType="application/vnd.openxmlformats-officedocument.presentationml.slideLayout+xml"/>
  <Override PartName="/ppt/slideLayouts/slideLayout264.xml" ContentType="application/vnd.openxmlformats-officedocument.presentationml.slideLayout+xml"/>
  <Override PartName="/ppt/slideLayouts/slideLayout263.xml" ContentType="application/vnd.openxmlformats-officedocument.presentationml.slideLayout+xml"/>
  <Override PartName="/ppt/slideLayouts/slideLayout262.xml" ContentType="application/vnd.openxmlformats-officedocument.presentationml.slideLayout+xml"/>
  <Override PartName="/ppt/slideLayouts/slideLayout261.xml" ContentType="application/vnd.openxmlformats-officedocument.presentationml.slideLayout+xml"/>
  <Override PartName="/ppt/slideLayouts/slideLayout260.xml" ContentType="application/vnd.openxmlformats-officedocument.presentationml.slideLayout+xml"/>
  <Override PartName="/ppt/slideLayouts/slideLayout259.xml" ContentType="application/vnd.openxmlformats-officedocument.presentationml.slideLayout+xml"/>
  <Override PartName="/ppt/slideLayouts/slideLayout10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72.xml" ContentType="application/vnd.openxmlformats-officedocument.presentationml.slideLayout+xml"/>
  <Override PartName="/ppt/slideLayouts/slideLayout271.xml" ContentType="application/vnd.openxmlformats-officedocument.presentationml.slideLayout+xml"/>
  <Override PartName="/ppt/slideLayouts/slideLayout270.xml" ContentType="application/vnd.openxmlformats-officedocument.presentationml.slideLayout+xml"/>
  <Override PartName="/ppt/slideLayouts/slideLayout269.xml" ContentType="application/vnd.openxmlformats-officedocument.presentationml.slideLayout+xml"/>
  <Override PartName="/ppt/slideLayouts/slideLayout268.xml" ContentType="application/vnd.openxmlformats-officedocument.presentationml.slideLayout+xml"/>
  <Override PartName="/ppt/slideLayouts/slideLayout267.xml" ContentType="application/vnd.openxmlformats-officedocument.presentationml.slideLayout+xml"/>
  <Override PartName="/ppt/slideLayouts/slideLayout99.xml" ContentType="application/vnd.openxmlformats-officedocument.presentationml.slideLayout+xml"/>
  <Override PartName="/ppt/slideLayouts/slideLayout102.xml" ContentType="application/vnd.openxmlformats-officedocument.presentationml.slideLayout+xml"/>
  <Override PartName="/ppt/slideLayouts/slideLayout97.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85.xml" ContentType="application/vnd.openxmlformats-officedocument.presentationml.slideLayout+xml"/>
  <Override PartName="/ppt/slideLayouts/slideLayout98.xml" ContentType="application/vnd.openxmlformats-officedocument.presentationml.slideLayout+xml"/>
  <Override PartName="/ppt/slideLayouts/slideLayout87.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86.xml" ContentType="application/vnd.openxmlformats-officedocument.presentationml.slideLayout+xml"/>
  <Override PartName="/ppt/slideLayouts/slideLayout96.xml" ContentType="application/vnd.openxmlformats-officedocument.presentationml.slideLayout+xml"/>
  <Override PartName="/ppt/slideLayouts/slideLayout91.xml" ContentType="application/vnd.openxmlformats-officedocument.presentationml.slideLayout+xml"/>
  <Override PartName="/ppt/slideLayouts/slideLayout95.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theme/theme6.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9.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1.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948" r:id="rId16"/>
    <p:sldMasterId id="2147483960" r:id="rId17"/>
    <p:sldMasterId id="2147483972" r:id="rId18"/>
    <p:sldMasterId id="2147483984" r:id="rId19"/>
    <p:sldMasterId id="2147483996" r:id="rId20"/>
    <p:sldMasterId id="2147484008" r:id="rId21"/>
    <p:sldMasterId id="2147484020" r:id="rId22"/>
    <p:sldMasterId id="2147484032" r:id="rId23"/>
    <p:sldMasterId id="2147484044" r:id="rId24"/>
    <p:sldMasterId id="2147484056" r:id="rId25"/>
    <p:sldMasterId id="2147484080" r:id="rId26"/>
  </p:sldMasterIdLst>
  <p:sldIdLst>
    <p:sldId id="350" r:id="rId27"/>
    <p:sldId id="314"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49" r:id="rId45"/>
    <p:sldId id="307"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09" r:id="rId60"/>
    <p:sldId id="310" r:id="rId61"/>
    <p:sldId id="311" r:id="rId62"/>
    <p:sldId id="262" r:id="rId63"/>
    <p:sldId id="312" r:id="rId64"/>
    <p:sldId id="269" r:id="rId65"/>
    <p:sldId id="270" r:id="rId66"/>
    <p:sldId id="271" r:id="rId67"/>
    <p:sldId id="283" r:id="rId68"/>
    <p:sldId id="272" r:id="rId69"/>
    <p:sldId id="284" r:id="rId70"/>
    <p:sldId id="275" r:id="rId71"/>
    <p:sldId id="285" r:id="rId72"/>
    <p:sldId id="277" r:id="rId73"/>
    <p:sldId id="286" r:id="rId74"/>
    <p:sldId id="338" r:id="rId75"/>
    <p:sldId id="339" r:id="rId76"/>
    <p:sldId id="340" r:id="rId77"/>
    <p:sldId id="341" r:id="rId78"/>
    <p:sldId id="342" r:id="rId79"/>
    <p:sldId id="343" r:id="rId80"/>
    <p:sldId id="344" r:id="rId81"/>
    <p:sldId id="345" r:id="rId82"/>
    <p:sldId id="346" r:id="rId83"/>
    <p:sldId id="34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2" d="100"/>
          <a:sy n="72" d="100"/>
        </p:scale>
        <p:origin x="660"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customXml" Target="../customXml/item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5" Type="http://schemas.openxmlformats.org/officeDocument/2006/relationships/slideMaster" Target="slideMasters/slideMaster5.xml"/><Relationship Id="rId90" Type="http://schemas.openxmlformats.org/officeDocument/2006/relationships/customXml" Target="../customXml/item2.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slide" Target="slides/slide43.xml"/><Relationship Id="rId77" Type="http://schemas.openxmlformats.org/officeDocument/2006/relationships/slide" Target="slides/slide51.xml"/><Relationship Id="rId8" Type="http://schemas.openxmlformats.org/officeDocument/2006/relationships/slideMaster" Target="slideMasters/slideMaster8.xml"/><Relationship Id="rId51" Type="http://schemas.openxmlformats.org/officeDocument/2006/relationships/slide" Target="slides/slide25.xml"/><Relationship Id="rId72" Type="http://schemas.openxmlformats.org/officeDocument/2006/relationships/slide" Target="slides/slide46.xml"/><Relationship Id="rId80" Type="http://schemas.openxmlformats.org/officeDocument/2006/relationships/slide" Target="slides/slide54.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tableStyles" Target="tableStyles.xml"/><Relationship Id="rId9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7" Type="http://schemas.openxmlformats.org/officeDocument/2006/relationships/slideMaster" Target="slideMasters/slideMaster7.xml"/><Relationship Id="rId71" Type="http://schemas.openxmlformats.org/officeDocument/2006/relationships/slide" Target="slides/slide45.xml"/><Relationship Id="rId2" Type="http://schemas.openxmlformats.org/officeDocument/2006/relationships/slideMaster" Target="slideMasters/slideMaster2.xml"/><Relationship Id="rId29" Type="http://schemas.openxmlformats.org/officeDocument/2006/relationships/slide" Target="slides/slide3.xml"/><Relationship Id="rId24" Type="http://schemas.openxmlformats.org/officeDocument/2006/relationships/slideMaster" Target="slideMasters/slideMaster24.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theme" Target="theme/theme1.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slideMaster" Target="slideMasters/slideMaster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84308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794790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285268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72411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39730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06148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17953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08112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78125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6241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362041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457902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64640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4700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260267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72935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33539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64858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75534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4889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80099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09091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10477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3938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46995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094669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8908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245738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832616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92837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6533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70899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95305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221783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759925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68837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88228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5362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011185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988875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117834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017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30919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717687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18196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257853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00103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162867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83443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669811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36038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31656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032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3964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725544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376578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23058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46125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659120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158880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711767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352216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87948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8595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8053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66632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314427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040491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519069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231881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019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049990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0591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86433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677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525191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671103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833479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167857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721965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002069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561968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445458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997980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991594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65921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727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656368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40872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33238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358595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55746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575459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107979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094779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419515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331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575091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599050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14744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789286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242015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837587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164129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202883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578313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688742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3320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82891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725848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026925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055380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966100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388710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24083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936361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11874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451263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224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998542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863527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841710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457453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288842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09194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33727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614112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83947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391198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2547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33782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14978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018619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876151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295312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214839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194220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750772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631043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134909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8661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740187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63962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59569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624797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228707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574883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42917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414088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895173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157500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4121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224252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404037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299556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971232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309436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113539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579366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746826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38849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615012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32572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247997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727550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555058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83458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373089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10670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94675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814127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95102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822518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7187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218500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4119880"/>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764212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614678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474450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95257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504934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246343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835544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756208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7459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509228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89291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74265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208530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54918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404056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927298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692968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745540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4911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7600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415106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657256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09183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775375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037949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96183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562414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18151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475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10/9/2020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7190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1138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086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3939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41507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9544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37429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1914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84632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8865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pPr/>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62666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19430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782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975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30559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38521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7803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20705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61175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7585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pPr/>
              <a:t>10/9/2020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749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29940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1255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70876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19108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7916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1922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1471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86796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9978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pPr/>
              <a:t>10/9/2020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8150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9012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14793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27797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54232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83275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05058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30979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38852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2032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10/9/2020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89616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70139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87597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776742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57809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10495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29637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96456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84517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2584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21333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28173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68659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943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29471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52397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08722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50212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06893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5479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10/9/2020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73951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680196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38132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53307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66783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41463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86011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41625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93119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8642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10/9/2020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2121345"/>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069599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89859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5354329"/>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170288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680738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8573988"/>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2634710"/>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1314863"/>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2977997"/>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017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098767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1218628"/>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237748"/>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0100893"/>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273249"/>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8031994"/>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1880280"/>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30610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34641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12967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758991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564955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33612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solidFill>
                  <a:prstClr val="black">
                    <a:tint val="75000"/>
                  </a:prstClr>
                </a:solidFill>
              </a:rPr>
              <a:pPr/>
              <a:t>10/9/2020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925692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0.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7.png"/><Relationship Id="rId7" Type="http://schemas.openxmlformats.org/officeDocument/2006/relationships/image" Target="../media/image9.png"/><Relationship Id="rId1" Type="http://schemas.openxmlformats.org/officeDocument/2006/relationships/slideLayout" Target="../slideLayouts/slideLayout3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1" Type="http://schemas.openxmlformats.org/officeDocument/2006/relationships/slideLayout" Target="../slideLayouts/slideLayout46.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1" Type="http://schemas.openxmlformats.org/officeDocument/2006/relationships/slideLayout" Target="../slideLayouts/slideLayout5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1" Type="http://schemas.openxmlformats.org/officeDocument/2006/relationships/slideLayout" Target="../slideLayouts/slideLayout68.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79.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1" Type="http://schemas.openxmlformats.org/officeDocument/2006/relationships/slideLayout" Target="../slideLayouts/slideLayout90.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1" Type="http://schemas.openxmlformats.org/officeDocument/2006/relationships/slideLayout" Target="../slideLayouts/slideLayout10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1" Type="http://schemas.openxmlformats.org/officeDocument/2006/relationships/slideLayout" Target="../slideLayouts/slideLayout1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1" Type="http://schemas.openxmlformats.org/officeDocument/2006/relationships/slideLayout" Target="../slideLayouts/slideLayout1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1" Type="http://schemas.openxmlformats.org/officeDocument/2006/relationships/slideLayout" Target="../slideLayouts/slideLayout13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1" Type="http://schemas.openxmlformats.org/officeDocument/2006/relationships/slideLayout" Target="../slideLayouts/slideLayout145.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7.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8.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0.wmf"/><Relationship Id="rId5" Type="http://schemas.openxmlformats.org/officeDocument/2006/relationships/oleObject" Target="../embeddings/oleObject4.bin"/><Relationship Id="rId4" Type="http://schemas.openxmlformats.org/officeDocument/2006/relationships/image" Target="../media/image59.wmf"/></Relationships>
</file>

<file path=ppt/slides/_rels/slide44.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2.wmf"/><Relationship Id="rId5" Type="http://schemas.openxmlformats.org/officeDocument/2006/relationships/oleObject" Target="../embeddings/oleObject6.bin"/><Relationship Id="rId4" Type="http://schemas.openxmlformats.org/officeDocument/2006/relationships/image" Target="../media/image61.wmf"/></Relationships>
</file>

<file path=ppt/slides/_rels/slide4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5.wmf"/><Relationship Id="rId5" Type="http://schemas.openxmlformats.org/officeDocument/2006/relationships/oleObject" Target="../embeddings/oleObject9.bin"/><Relationship Id="rId4" Type="http://schemas.openxmlformats.org/officeDocument/2006/relationships/image" Target="../media/image64.wmf"/></Relationships>
</file>

<file path=ppt/slides/_rels/slide46.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8.wmf"/><Relationship Id="rId5" Type="http://schemas.openxmlformats.org/officeDocument/2006/relationships/oleObject" Target="../embeddings/oleObject12.bin"/><Relationship Id="rId4" Type="http://schemas.openxmlformats.org/officeDocument/2006/relationships/image" Target="../media/image67.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1.wmf"/><Relationship Id="rId5" Type="http://schemas.openxmlformats.org/officeDocument/2006/relationships/oleObject" Target="../embeddings/oleObject15.bin"/><Relationship Id="rId4" Type="http://schemas.openxmlformats.org/officeDocument/2006/relationships/image" Target="../media/image70.wmf"/></Relationships>
</file>

<file path=ppt/slides/_rels/slide48.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73.wmf"/><Relationship Id="rId5" Type="http://schemas.openxmlformats.org/officeDocument/2006/relationships/oleObject" Target="../embeddings/oleObject17.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19.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11.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0.png"/><Relationship Id="rId16" Type="http://schemas.openxmlformats.org/officeDocument/2006/relationships/image" Target="../media/image17.png"/><Relationship Id="rId1" Type="http://schemas.openxmlformats.org/officeDocument/2006/relationships/slideLayout" Target="../slideLayouts/slideLayout17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8.png"/><Relationship Id="rId9" Type="http://schemas.openxmlformats.org/officeDocument/2006/relationships/image" Target="../media/image10.png"/><Relationship Id="rId14" Type="http://schemas.openxmlformats.org/officeDocument/2006/relationships/image" Target="../media/image15.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1" Type="http://schemas.openxmlformats.org/officeDocument/2006/relationships/slideLayout" Target="../slideLayouts/slideLayout189.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1" Type="http://schemas.openxmlformats.org/officeDocument/2006/relationships/slideLayout" Target="../slideLayouts/slideLayout200.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1" Type="http://schemas.openxmlformats.org/officeDocument/2006/relationships/slideLayout" Target="../slideLayouts/slideLayout211.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2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1" Type="http://schemas.openxmlformats.org/officeDocument/2006/relationships/slideLayout" Target="../slideLayouts/slideLayout23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1" Type="http://schemas.openxmlformats.org/officeDocument/2006/relationships/slideLayout" Target="../slideLayouts/slideLayout244.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1" Type="http://schemas.openxmlformats.org/officeDocument/2006/relationships/slideLayout" Target="../slideLayouts/slideLayout255.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1" Type="http://schemas.openxmlformats.org/officeDocument/2006/relationships/slideLayout" Target="../slideLayouts/slideLayout26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78966" y="4388812"/>
            <a:ext cx="9725998" cy="1077218"/>
          </a:xfrm>
          <a:prstGeom prst="rect">
            <a:avLst/>
          </a:prstGeom>
          <a:noFill/>
        </p:spPr>
        <p:txBody>
          <a:bodyPr wrap="square" rtlCol="0">
            <a:spAutoFit/>
          </a:bodyPr>
          <a:lstStyle/>
          <a:p>
            <a:pPr algn="ctr"/>
            <a:r>
              <a:rPr lang="en-US" sz="3600" b="1" dirty="0">
                <a:solidFill>
                  <a:srgbClr val="C00000"/>
                </a:solidFill>
              </a:rPr>
              <a:t>Topic</a:t>
            </a:r>
          </a:p>
          <a:p>
            <a:pPr algn="ctr"/>
            <a:r>
              <a:rPr lang="en-US" sz="2800" b="1" dirty="0">
                <a:solidFill>
                  <a:srgbClr val="C00000"/>
                </a:solidFill>
              </a:rPr>
              <a:t>Some Examples of Neural Networks </a:t>
            </a:r>
          </a:p>
        </p:txBody>
      </p:sp>
    </p:spTree>
    <p:extLst>
      <p:ext uri="{BB962C8B-B14F-4D97-AF65-F5344CB8AC3E}">
        <p14:creationId xmlns:p14="http://schemas.microsoft.com/office/powerpoint/2010/main" val="1044842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26918" y="274160"/>
            <a:ext cx="575670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Georgia" panose="02040502050405020303"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Incremental Mode of Training</a:t>
            </a:r>
          </a:p>
        </p:txBody>
      </p:sp>
      <mc:AlternateContent xmlns:mc="http://schemas.openxmlformats.org/markup-compatibility/2006" xmlns:a14="http://schemas.microsoft.com/office/drawing/2010/main">
        <mc:Choice Requires="a14">
          <p:sp>
            <p:nvSpPr>
              <p:cNvPr id="3" name="Rectangle 2"/>
              <p:cNvSpPr/>
              <p:nvPr/>
            </p:nvSpPr>
            <p:spPr>
              <a:xfrm>
                <a:off x="626918" y="1260230"/>
                <a:ext cx="6096000" cy="5063630"/>
              </a:xfrm>
              <a:prstGeom prst="rect">
                <a:avLst/>
              </a:prstGeom>
            </p:spPr>
            <p:txBody>
              <a:bodyPr>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Updating of [W]</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rPr>
                  <a:t>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w</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jk</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 updated </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w</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jk</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 previous  </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r>
                  <a:rPr kumimoji="0" lang="el-GR"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Δ</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w</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jk</a:t>
                </a:r>
                <a:endPar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where</a:t>
                </a:r>
                <a14:m>
                  <m:oMath xmlns:m="http://schemas.openxmlformats.org/officeDocument/2006/math">
                    <m:r>
                      <a:rPr kumimoji="0" lang="en-US" altLang="en-US" sz="2800" b="1"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𝒋𝒌</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𝜼</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sSub>
                          <m:sSub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𝑾</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𝒋𝒌</m:t>
                            </m:r>
                          </m:sub>
                        </m:sSub>
                      </m:den>
                    </m:f>
                  </m:oMath>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Now, </a:t>
                </a:r>
                <a14:m>
                  <m:oMath xmlns:m="http://schemas.openxmlformats.org/officeDocument/2006/math">
                    <m:f>
                      <m:f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sSub>
                          <m:sSub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𝒋𝒌</m:t>
                            </m:r>
                          </m:sub>
                        </m:sSub>
                      </m:den>
                    </m:f>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sSub>
                          <m:sSub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sSub>
                          <m:sSub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sSub>
                          <m:sSubPr>
                            <m:ctrlP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32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32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𝒋𝒌</m:t>
                            </m:r>
                          </m:sub>
                        </m:sSub>
                      </m:den>
                    </m:f>
                  </m:oMath>
                </a14:m>
                <a:endParaRPr kumimoji="0" lang="en-US" altLang="en-US" sz="2400" b="1" i="0" u="none" strike="noStrike" kern="1200" cap="none" spc="0" normalizeH="0" baseline="0" noProof="0" dirty="0">
                  <a:ln>
                    <a:noFill/>
                  </a:ln>
                  <a:solidFill>
                    <a:prstClr val="black"/>
                  </a:solidFill>
                  <a:effectLst/>
                  <a:uLnTx/>
                  <a:uFillTx/>
                  <a:latin typeface="Calibri"/>
                  <a:ea typeface="Cambria Math" panose="02040503050406030204" pitchFamily="18" charset="0"/>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den>
                      </m:f>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𝑻</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sz="2400" b="1"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p>
            </p:txBody>
          </p:sp>
        </mc:Choice>
        <mc:Fallback xmlns="">
          <p:sp>
            <p:nvSpPr>
              <p:cNvPr id="3" name="Rectangle 2"/>
              <p:cNvSpPr>
                <a:spLocks noRot="1" noChangeAspect="1" noMove="1" noResize="1" noEditPoints="1" noAdjustHandles="1" noChangeArrowheads="1" noChangeShapeType="1" noTextEdit="1"/>
              </p:cNvSpPr>
              <p:nvPr/>
            </p:nvSpPr>
            <p:spPr>
              <a:xfrm>
                <a:off x="626918" y="1260230"/>
                <a:ext cx="6096000" cy="5063630"/>
              </a:xfrm>
              <a:prstGeom prst="rect">
                <a:avLst/>
              </a:prstGeom>
              <a:blipFill rotWithShape="0">
                <a:blip r:embed="rId3"/>
                <a:stretch>
                  <a:fillRect l="-700" t="-964"/>
                </a:stretch>
              </a:blipFill>
            </p:spPr>
            <p:txBody>
              <a:bodyPr/>
              <a:lstStyle/>
              <a:p>
                <a:r>
                  <a:rPr lang="en-US">
                    <a:noFill/>
                  </a:rPr>
                  <a:t> </a:t>
                </a:r>
              </a:p>
            </p:txBody>
          </p:sp>
        </mc:Fallback>
      </mc:AlternateContent>
    </p:spTree>
    <p:extLst>
      <p:ext uri="{BB962C8B-B14F-4D97-AF65-F5344CB8AC3E}">
        <p14:creationId xmlns:p14="http://schemas.microsoft.com/office/powerpoint/2010/main" val="1450691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3"/>
              <p:cNvSpPr txBox="1">
                <a:spLocks noChangeArrowheads="1"/>
              </p:cNvSpPr>
              <p:nvPr/>
            </p:nvSpPr>
            <p:spPr bwMode="auto">
              <a:xfrm>
                <a:off x="335256" y="904299"/>
                <a:ext cx="7392439" cy="8567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7" name="TextBox 3"/>
              <p:cNvSpPr txBox="1">
                <a:spLocks noRot="1" noChangeAspect="1" noMove="1" noResize="1" noEditPoints="1" noAdjustHandles="1" noChangeArrowheads="1" noChangeShapeType="1" noTextEdit="1"/>
              </p:cNvSpPr>
              <p:nvPr/>
            </p:nvSpPr>
            <p:spPr bwMode="auto">
              <a:xfrm>
                <a:off x="335256" y="904299"/>
                <a:ext cx="7392439" cy="856773"/>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3"/>
              <p:cNvSpPr txBox="1">
                <a:spLocks noChangeArrowheads="1"/>
              </p:cNvSpPr>
              <p:nvPr/>
            </p:nvSpPr>
            <p:spPr bwMode="auto">
              <a:xfrm>
                <a:off x="54898" y="1989205"/>
                <a:ext cx="7392439" cy="9040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8" name="TextBox 3"/>
              <p:cNvSpPr txBox="1">
                <a:spLocks noRot="1" noChangeAspect="1" noMove="1" noResize="1" noEditPoints="1" noAdjustHandles="1" noChangeArrowheads="1" noChangeShapeType="1" noTextEdit="1"/>
              </p:cNvSpPr>
              <p:nvPr/>
            </p:nvSpPr>
            <p:spPr bwMode="auto">
              <a:xfrm>
                <a:off x="54898" y="1989205"/>
                <a:ext cx="7392439" cy="904094"/>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3"/>
              <p:cNvSpPr txBox="1">
                <a:spLocks noChangeArrowheads="1"/>
              </p:cNvSpPr>
              <p:nvPr/>
            </p:nvSpPr>
            <p:spPr bwMode="auto">
              <a:xfrm>
                <a:off x="0" y="3129254"/>
                <a:ext cx="10175358" cy="9040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 (</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𝑻</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9" name="TextBox 3"/>
              <p:cNvSpPr txBox="1">
                <a:spLocks noRot="1" noChangeAspect="1" noMove="1" noResize="1" noEditPoints="1" noAdjustHandles="1" noChangeArrowheads="1" noChangeShapeType="1" noTextEdit="1"/>
              </p:cNvSpPr>
              <p:nvPr/>
            </p:nvSpPr>
            <p:spPr bwMode="auto">
              <a:xfrm>
                <a:off x="0" y="3129254"/>
                <a:ext cx="10175358" cy="904094"/>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a:spLocks noChangeArrowheads="1"/>
              </p:cNvSpPr>
              <p:nvPr/>
            </p:nvSpPr>
            <p:spPr bwMode="auto">
              <a:xfrm>
                <a:off x="-148856" y="4529197"/>
                <a:ext cx="10175358" cy="4966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𝜼</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𝑻</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10" name="TextBox 3"/>
              <p:cNvSpPr txBox="1">
                <a:spLocks noRot="1" noChangeAspect="1" noMove="1" noResize="1" noEditPoints="1" noAdjustHandles="1" noChangeArrowheads="1" noChangeShapeType="1" noTextEdit="1"/>
              </p:cNvSpPr>
              <p:nvPr/>
            </p:nvSpPr>
            <p:spPr bwMode="auto">
              <a:xfrm>
                <a:off x="-148856" y="4529197"/>
                <a:ext cx="10175358" cy="496674"/>
              </a:xfrm>
              <a:prstGeom prst="rect">
                <a:avLst/>
              </a:prstGeom>
              <a:blipFill rotWithShape="0">
                <a:blip r:embed="rId6"/>
                <a:stretch>
                  <a:fillRect b="-123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92860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2"/>
              <p:cNvSpPr txBox="1">
                <a:spLocks noChangeArrowheads="1"/>
              </p:cNvSpPr>
              <p:nvPr/>
            </p:nvSpPr>
            <p:spPr bwMode="auto">
              <a:xfrm>
                <a:off x="921327" y="1323109"/>
                <a:ext cx="8001000" cy="48771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To update the connecting weight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ij</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between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i-th</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neuron of input layer and j-</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th</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neuron of hidden layer, that is,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ij</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 updated </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ij</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 previous </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a:t>
                </a:r>
                <a:r>
                  <a:rPr kumimoji="0" lang="el-GR"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Δ</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ij</a:t>
                </a:r>
                <a:endPar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p>
              <a:p>
                <a:pPr marL="0" marR="0" lvl="0" indent="0" algn="l" defTabSz="914400" rtl="0" eaLnBrk="1" fontAlgn="auto" latinLnBrk="0" hangingPunct="1">
                  <a:lnSpc>
                    <a:spcPct val="100000"/>
                  </a:lnSpc>
                  <a:spcBef>
                    <a:spcPct val="0"/>
                  </a:spcBef>
                  <a:spcAft>
                    <a:spcPts val="0"/>
                  </a:spcAft>
                  <a:buClrTx/>
                  <a:buSzTx/>
                  <a:buFont typeface="Wingdings 2" panose="05020102010507070707" pitchFamily="18"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where  </a:t>
                </a:r>
                <a14:m>
                  <m:oMath xmlns:m="http://schemas.openxmlformats.org/officeDocument/2006/math">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𝑽</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𝒊𝒋</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𝜼</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𝑽</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𝒊𝒋</m:t>
                                    </m:r>
                                  </m:sub>
                                </m:sSub>
                              </m:den>
                            </m:f>
                          </m:e>
                        </m:d>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𝒂𝒗</m:t>
                        </m:r>
                      </m:sub>
                    </m:sSub>
                  </m:oMath>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 typeface="Wingdings 2" panose="05020102010507070707" pitchFamily="18"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where  </a:t>
                </a:r>
                <a14:m>
                  <m:oMath xmlns:m="http://schemas.openxmlformats.org/officeDocument/2006/math">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𝑽</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𝒊𝒋</m:t>
                                    </m:r>
                                  </m:sub>
                                </m:sSub>
                              </m:den>
                            </m:f>
                          </m:e>
                        </m:d>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𝒂𝒗</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num>
                      <m:den>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𝒑</m:t>
                        </m:r>
                      </m:den>
                    </m:f>
                    <m:nary>
                      <m:naryPr>
                        <m:chr m:val="∑"/>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sub>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𝒑</m:t>
                        </m:r>
                      </m:sup>
                      <m:e>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𝑽</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𝒊𝒋</m:t>
                                </m:r>
                              </m:sub>
                            </m:sSub>
                          </m:den>
                        </m:f>
                      </m:e>
                    </m:nary>
                  </m:oMath>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2" name="TextBox 2"/>
              <p:cNvSpPr txBox="1">
                <a:spLocks noRot="1" noChangeAspect="1" noMove="1" noResize="1" noEditPoints="1" noAdjustHandles="1" noChangeArrowheads="1" noChangeShapeType="1" noTextEdit="1"/>
              </p:cNvSpPr>
              <p:nvPr/>
            </p:nvSpPr>
            <p:spPr bwMode="auto">
              <a:xfrm>
                <a:off x="921327" y="1323109"/>
                <a:ext cx="8001000" cy="4877104"/>
              </a:xfrm>
              <a:prstGeom prst="rect">
                <a:avLst/>
              </a:prstGeom>
              <a:blipFill rotWithShape="1">
                <a:blip r:embed="rId3"/>
                <a:stretch>
                  <a:fillRect l="-1142" t="-1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66254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2"/>
              <p:cNvSpPr txBox="1">
                <a:spLocks noChangeArrowheads="1"/>
              </p:cNvSpPr>
              <p:nvPr/>
            </p:nvSpPr>
            <p:spPr bwMode="auto">
              <a:xfrm>
                <a:off x="630380" y="816647"/>
                <a:ext cx="10477501" cy="33771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 typeface="Wingdings 2" panose="05020102010507070707" pitchFamily="18"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Now,        </a:t>
                </a:r>
                <a14:m>
                  <m:oMath xmlns:m="http://schemas.openxmlformats.org/officeDocument/2006/math">
                    <m:f>
                      <m:f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den>
                    </m:f>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den>
                    </m:f>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num>
                      <m:den>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𝑰𝒌</m:t>
                            </m:r>
                          </m:sub>
                        </m:sSub>
                      </m:den>
                    </m:f>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𝑰𝒌</m:t>
                            </m:r>
                          </m:sub>
                        </m:sSub>
                      </m:num>
                      <m:den>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den>
                    </m:f>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num>
                      <m:den>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den>
                    </m:f>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num>
                      <m:den>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den>
                    </m:f>
                  </m:oMath>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 typeface="Wingdings 2" panose="05020102010507070707" pitchFamily="18"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where, </a:t>
                </a:r>
                <a:r>
                  <a:rPr kumimoji="0" lang="en-US" altLang="en-US" sz="2400" b="1"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f>
                      <m:f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den>
                    </m:f>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𝑻</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endParaRPr kumimoji="0" lang="en-US" altLang="en-US" sz="2400" b="1" i="0" u="none" strike="noStrike" kern="1200" cap="none" spc="0" normalizeH="0" baseline="0" noProof="0" dirty="0">
                  <a:ln>
                    <a:noFill/>
                  </a:ln>
                  <a:solidFill>
                    <a:prstClr val="black"/>
                  </a:solidFill>
                  <a:effectLst/>
                  <a:uLnTx/>
                  <a:uFillTx/>
                  <a:latin typeface="Franklin Gothic Book" panose="020B05030201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 typeface="Wingdings 2" panose="05020102010507070707" pitchFamily="18" charset="2"/>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p:txBody>
          </p:sp>
        </mc:Choice>
        <mc:Fallback xmlns="">
          <p:sp>
            <p:nvSpPr>
              <p:cNvPr id="2" name="TextBox 2"/>
              <p:cNvSpPr txBox="1">
                <a:spLocks noRot="1" noChangeAspect="1" noMove="1" noResize="1" noEditPoints="1" noAdjustHandles="1" noChangeArrowheads="1" noChangeShapeType="1" noTextEdit="1"/>
              </p:cNvSpPr>
              <p:nvPr/>
            </p:nvSpPr>
            <p:spPr bwMode="auto">
              <a:xfrm>
                <a:off x="630380" y="816647"/>
                <a:ext cx="10477501" cy="3377143"/>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
              <p:cNvSpPr txBox="1">
                <a:spLocks noChangeArrowheads="1"/>
              </p:cNvSpPr>
              <p:nvPr/>
            </p:nvSpPr>
            <p:spPr bwMode="auto">
              <a:xfrm>
                <a:off x="1436693" y="3765403"/>
                <a:ext cx="7392439" cy="8567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6" name="TextBox 3"/>
              <p:cNvSpPr txBox="1">
                <a:spLocks noRot="1" noChangeAspect="1" noMove="1" noResize="1" noEditPoints="1" noAdjustHandles="1" noChangeArrowheads="1" noChangeShapeType="1" noTextEdit="1"/>
              </p:cNvSpPr>
              <p:nvPr/>
            </p:nvSpPr>
            <p:spPr bwMode="auto">
              <a:xfrm>
                <a:off x="1436693" y="3765403"/>
                <a:ext cx="7392439" cy="856773"/>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438995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640773" y="3803246"/>
            <a:ext cx="10813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We get</a:t>
            </a:r>
          </a:p>
        </p:txBody>
      </p:sp>
      <mc:AlternateContent xmlns:mc="http://schemas.openxmlformats.org/markup-compatibility/2006" xmlns:a14="http://schemas.microsoft.com/office/drawing/2010/main">
        <mc:Choice Requires="a14">
          <p:sp>
            <p:nvSpPr>
              <p:cNvPr id="7" name="TextBox 3"/>
              <p:cNvSpPr txBox="1">
                <a:spLocks noChangeArrowheads="1"/>
              </p:cNvSpPr>
              <p:nvPr/>
            </p:nvSpPr>
            <p:spPr bwMode="auto">
              <a:xfrm>
                <a:off x="110808" y="720435"/>
                <a:ext cx="7392439" cy="9040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𝒋𝒌</m:t>
                          </m:r>
                        </m:sub>
                      </m:sSub>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7" name="TextBox 3"/>
              <p:cNvSpPr txBox="1">
                <a:spLocks noRot="1" noChangeAspect="1" noMove="1" noResize="1" noEditPoints="1" noAdjustHandles="1" noChangeArrowheads="1" noChangeShapeType="1" noTextEdit="1"/>
              </p:cNvSpPr>
              <p:nvPr/>
            </p:nvSpPr>
            <p:spPr bwMode="auto">
              <a:xfrm>
                <a:off x="110808" y="720435"/>
                <a:ext cx="7392439" cy="904094"/>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3"/>
              <p:cNvSpPr txBox="1">
                <a:spLocks noChangeArrowheads="1"/>
              </p:cNvSpPr>
              <p:nvPr/>
            </p:nvSpPr>
            <p:spPr bwMode="auto">
              <a:xfrm>
                <a:off x="110808" y="1698005"/>
                <a:ext cx="7392439" cy="9275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𝑰𝒋</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sub>
                      </m:sSub>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8" name="TextBox 3"/>
              <p:cNvSpPr txBox="1">
                <a:spLocks noRot="1" noChangeAspect="1" noMove="1" noResize="1" noEditPoints="1" noAdjustHandles="1" noChangeArrowheads="1" noChangeShapeType="1" noTextEdit="1"/>
              </p:cNvSpPr>
              <p:nvPr/>
            </p:nvSpPr>
            <p:spPr bwMode="auto">
              <a:xfrm>
                <a:off x="110808" y="1698005"/>
                <a:ext cx="7392439" cy="927562"/>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3"/>
              <p:cNvSpPr txBox="1">
                <a:spLocks noChangeArrowheads="1"/>
              </p:cNvSpPr>
              <p:nvPr/>
            </p:nvSpPr>
            <p:spPr bwMode="auto">
              <a:xfrm>
                <a:off x="0" y="2841005"/>
                <a:ext cx="7392439" cy="9275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𝑰𝒋</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𝒊𝒋</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𝑶𝒊</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m:t>
                          </m:r>
                        </m:sub>
                      </m:sSub>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9" name="TextBox 3"/>
              <p:cNvSpPr txBox="1">
                <a:spLocks noRot="1" noChangeAspect="1" noMove="1" noResize="1" noEditPoints="1" noAdjustHandles="1" noChangeArrowheads="1" noChangeShapeType="1" noTextEdit="1"/>
              </p:cNvSpPr>
              <p:nvPr/>
            </p:nvSpPr>
            <p:spPr bwMode="auto">
              <a:xfrm>
                <a:off x="0" y="2841005"/>
                <a:ext cx="7392439" cy="927562"/>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a:spLocks noChangeArrowheads="1"/>
              </p:cNvSpPr>
              <p:nvPr/>
            </p:nvSpPr>
            <p:spPr bwMode="auto">
              <a:xfrm>
                <a:off x="263209" y="4336369"/>
                <a:ext cx="9140564" cy="90409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𝒊𝒋</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sub>
                      </m:sSub>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𝑻</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𝑰𝒊</m:t>
                          </m:r>
                        </m:sub>
                      </m:sSub>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10" name="TextBox 3"/>
              <p:cNvSpPr txBox="1">
                <a:spLocks noRot="1" noChangeAspect="1" noMove="1" noResize="1" noEditPoints="1" noAdjustHandles="1" noChangeArrowheads="1" noChangeShapeType="1" noTextEdit="1"/>
              </p:cNvSpPr>
              <p:nvPr/>
            </p:nvSpPr>
            <p:spPr bwMode="auto">
              <a:xfrm>
                <a:off x="263209" y="4336369"/>
                <a:ext cx="9140564" cy="904094"/>
              </a:xfrm>
              <a:prstGeom prst="rect">
                <a:avLst/>
              </a:prstGeom>
              <a:blipFill rotWithShape="0">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63580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405246" y="537687"/>
            <a:ext cx="37442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rPr>
              <a:t>Batch Mode of Training:</a:t>
            </a:r>
          </a:p>
        </p:txBody>
      </p:sp>
      <p:sp>
        <p:nvSpPr>
          <p:cNvPr id="4" name="TextBox 3"/>
          <p:cNvSpPr txBox="1">
            <a:spLocks noChangeArrowheads="1"/>
          </p:cNvSpPr>
          <p:nvPr/>
        </p:nvSpPr>
        <p:spPr bwMode="auto">
          <a:xfrm>
            <a:off x="598689" y="1364085"/>
            <a:ext cx="8153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Let us consider L training scenarios. Mean Squared Deviation in prediction for k-</a:t>
            </a:r>
            <a:r>
              <a:rPr kumimoji="0" lang="en-US" alt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th</a:t>
            </a: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output neuron</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change in </a:t>
            </a:r>
            <a:r>
              <a:rPr kumimoji="0" lang="en-US" alt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US" altLang="en-US" sz="2400" b="1" i="0" u="none" strike="noStrike" kern="1200" cap="none" spc="0" normalizeH="0" baseline="-2500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jk</a:t>
            </a:r>
            <a:r>
              <a:rPr kumimoji="0" lang="en-US" altLang="en-US" sz="2400" b="1" i="0" u="none" strike="noStrike" kern="1200" cap="none" spc="0" normalizeH="0" baseline="-2500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that is , </a:t>
            </a:r>
            <a:r>
              <a:rPr kumimoji="0" lang="el-GR"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Δ</a:t>
            </a:r>
            <a:r>
              <a:rPr kumimoji="0" lang="en-US" altLang="en-US" sz="24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w</a:t>
            </a:r>
            <a:r>
              <a:rPr kumimoji="0" lang="en-US" altLang="en-US" sz="2400" b="1" i="0" u="none" strike="noStrike" kern="1200" cap="none" spc="0" normalizeH="0" baseline="-2500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jk</a:t>
            </a: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is determined as follows: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Now,</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3"/>
              <p:cNvSpPr txBox="1">
                <a:spLocks noChangeArrowheads="1"/>
              </p:cNvSpPr>
              <p:nvPr/>
            </p:nvSpPr>
            <p:spPr bwMode="auto">
              <a:xfrm>
                <a:off x="229957" y="2114707"/>
                <a:ext cx="7392439" cy="11380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den>
                      </m:f>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𝑳</m:t>
                          </m:r>
                        </m:den>
                      </m:f>
                      <m:nary>
                        <m:naryPr>
                          <m:chr m:val="∑"/>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𝒍</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sub>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𝑳</m:t>
                          </m:r>
                        </m:sup>
                        <m:e>
                          <m:sSup>
                            <m:sSup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𝑻</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𝑶𝒌𝒍</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𝑶𝒌𝒍</m:t>
                                  </m:r>
                                </m:sub>
                              </m:s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p>
                          </m:sSup>
                        </m:e>
                      </m:nary>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9" name="TextBox 3"/>
              <p:cNvSpPr txBox="1">
                <a:spLocks noRot="1" noChangeAspect="1" noMove="1" noResize="1" noEditPoints="1" noAdjustHandles="1" noChangeArrowheads="1" noChangeShapeType="1" noTextEdit="1"/>
              </p:cNvSpPr>
              <p:nvPr/>
            </p:nvSpPr>
            <p:spPr bwMode="auto">
              <a:xfrm>
                <a:off x="229957" y="2114707"/>
                <a:ext cx="7392439" cy="1138004"/>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a:spLocks noChangeArrowheads="1"/>
              </p:cNvSpPr>
              <p:nvPr/>
            </p:nvSpPr>
            <p:spPr bwMode="auto">
              <a:xfrm>
                <a:off x="-80184" y="3679714"/>
                <a:ext cx="7392439" cy="9171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𝒋𝒌</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𝜼</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𝒋𝒌</m:t>
                              </m:r>
                            </m:sub>
                          </m:sSub>
                        </m:den>
                      </m:f>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10" name="TextBox 3"/>
              <p:cNvSpPr txBox="1">
                <a:spLocks noRot="1" noChangeAspect="1" noMove="1" noResize="1" noEditPoints="1" noAdjustHandles="1" noChangeArrowheads="1" noChangeShapeType="1" noTextEdit="1"/>
              </p:cNvSpPr>
              <p:nvPr/>
            </p:nvSpPr>
            <p:spPr bwMode="auto">
              <a:xfrm>
                <a:off x="-80184" y="3679714"/>
                <a:ext cx="7392439" cy="917174"/>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3"/>
              <p:cNvSpPr txBox="1">
                <a:spLocks noChangeArrowheads="1"/>
              </p:cNvSpPr>
              <p:nvPr/>
            </p:nvSpPr>
            <p:spPr bwMode="auto">
              <a:xfrm>
                <a:off x="453256" y="4666960"/>
                <a:ext cx="7392439" cy="9275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𝒍</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𝒍</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11" name="TextBox 3"/>
              <p:cNvSpPr txBox="1">
                <a:spLocks noRot="1" noChangeAspect="1" noMove="1" noResize="1" noEditPoints="1" noAdjustHandles="1" noChangeArrowheads="1" noChangeShapeType="1" noTextEdit="1"/>
              </p:cNvSpPr>
              <p:nvPr/>
            </p:nvSpPr>
            <p:spPr bwMode="auto">
              <a:xfrm>
                <a:off x="453256" y="4666960"/>
                <a:ext cx="7392439" cy="927562"/>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428407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762000" y="1066800"/>
            <a:ext cx="81534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Similarly, </a:t>
            </a:r>
            <a:r>
              <a:rPr kumimoji="0" lang="el-GR"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Δ</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ij</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can be calculated as follows: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Where </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Now,</a:t>
            </a:r>
          </a:p>
        </p:txBody>
      </p:sp>
      <mc:AlternateContent xmlns:mc="http://schemas.openxmlformats.org/markup-compatibility/2006" xmlns:a14="http://schemas.microsoft.com/office/drawing/2010/main">
        <mc:Choice Requires="a14">
          <p:sp>
            <p:nvSpPr>
              <p:cNvPr id="9" name="TextBox 3"/>
              <p:cNvSpPr txBox="1">
                <a:spLocks noChangeArrowheads="1"/>
              </p:cNvSpPr>
              <p:nvPr/>
            </p:nvSpPr>
            <p:spPr bwMode="auto">
              <a:xfrm>
                <a:off x="3970887" y="1238705"/>
                <a:ext cx="7392439" cy="9822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𝒊𝒋</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𝜼</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den>
                              </m:f>
                            </m:e>
                          </m:d>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𝒂𝒗</m:t>
                          </m:r>
                        </m:sub>
                      </m:sSub>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9" name="TextBox 3"/>
              <p:cNvSpPr txBox="1">
                <a:spLocks noRot="1" noChangeAspect="1" noMove="1" noResize="1" noEditPoints="1" noAdjustHandles="1" noChangeArrowheads="1" noChangeShapeType="1" noTextEdit="1"/>
              </p:cNvSpPr>
              <p:nvPr/>
            </p:nvSpPr>
            <p:spPr bwMode="auto">
              <a:xfrm>
                <a:off x="3970887" y="1238705"/>
                <a:ext cx="7392439" cy="982257"/>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3"/>
              <p:cNvSpPr txBox="1">
                <a:spLocks noChangeArrowheads="1"/>
              </p:cNvSpPr>
              <p:nvPr/>
            </p:nvSpPr>
            <p:spPr bwMode="auto">
              <a:xfrm>
                <a:off x="-159846" y="2479899"/>
                <a:ext cx="7392439" cy="10988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den>
                              </m:f>
                            </m:e>
                          </m:d>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𝒂𝒗</m:t>
                          </m:r>
                        </m:sub>
                      </m:s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𝒑</m:t>
                          </m:r>
                        </m:den>
                      </m:f>
                      <m:nary>
                        <m:naryPr>
                          <m:chr m:val="∑"/>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sub>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𝒑</m:t>
                          </m:r>
                        </m:sup>
                        <m:e>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𝒊𝒋</m:t>
                                  </m:r>
                                </m:sub>
                              </m:sSub>
                            </m:den>
                          </m:f>
                        </m:e>
                      </m:nary>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10" name="TextBox 3"/>
              <p:cNvSpPr txBox="1">
                <a:spLocks noRot="1" noChangeAspect="1" noMove="1" noResize="1" noEditPoints="1" noAdjustHandles="1" noChangeArrowheads="1" noChangeShapeType="1" noTextEdit="1"/>
              </p:cNvSpPr>
              <p:nvPr/>
            </p:nvSpPr>
            <p:spPr bwMode="auto">
              <a:xfrm>
                <a:off x="-159846" y="2479899"/>
                <a:ext cx="7392439" cy="1098891"/>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3"/>
              <p:cNvSpPr txBox="1">
                <a:spLocks noChangeArrowheads="1"/>
              </p:cNvSpPr>
              <p:nvPr/>
            </p:nvSpPr>
            <p:spPr bwMode="auto">
              <a:xfrm>
                <a:off x="1142480" y="4272409"/>
                <a:ext cx="7392439" cy="9392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𝒊𝒋</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Sup>
                            <m:sSub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Sup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bSup>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𝒌𝒍</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𝒌𝒍</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𝒌</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𝑶𝒋</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𝑰𝒋</m:t>
                              </m:r>
                            </m:sub>
                          </m:sSub>
                        </m:den>
                      </m:f>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𝑯</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𝑰</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𝒗</m:t>
                              </m:r>
                            </m:e>
                            <m:sub>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𝒊</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𝒋</m:t>
                              </m:r>
                            </m:sub>
                          </m:sSub>
                        </m:den>
                      </m:f>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11" name="TextBox 3"/>
              <p:cNvSpPr txBox="1">
                <a:spLocks noRot="1" noChangeAspect="1" noMove="1" noResize="1" noEditPoints="1" noAdjustHandles="1" noChangeArrowheads="1" noChangeShapeType="1" noTextEdit="1"/>
              </p:cNvSpPr>
              <p:nvPr/>
            </p:nvSpPr>
            <p:spPr bwMode="auto">
              <a:xfrm>
                <a:off x="1142480" y="4272409"/>
                <a:ext cx="7392439" cy="939296"/>
              </a:xfrm>
              <a:prstGeom prst="rect">
                <a:avLst/>
              </a:prstGeom>
              <a:blipFill rotWithShape="0">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24917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381000" y="685800"/>
            <a:ext cx="40032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rPr>
              <a:t>Momentum Constant (</a:t>
            </a:r>
            <a:r>
              <a:rPr kumimoji="0" lang="el-GR" altLang="en-US" sz="2800" b="1"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rPr>
              <a:t>α</a:t>
            </a:r>
            <a:r>
              <a:rPr kumimoji="0" lang="en-US" altLang="en-US" sz="2800" b="1"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rPr>
              <a: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srgbClr val="0070C0"/>
                </a:solidFill>
                <a:effectLst/>
                <a:uLnTx/>
                <a:uFillTx/>
                <a:latin typeface="Calibri"/>
                <a:ea typeface="+mn-ea"/>
                <a:cs typeface="Times New Roman" panose="02020603050405020304" pitchFamily="18" charset="0"/>
              </a:rPr>
              <a:t>Generalized Delta Rule:</a:t>
            </a:r>
          </a:p>
        </p:txBody>
      </p:sp>
      <p:sp>
        <p:nvSpPr>
          <p:cNvPr id="4" name="TextBox 7"/>
          <p:cNvSpPr txBox="1">
            <a:spLocks noChangeArrowheads="1"/>
          </p:cNvSpPr>
          <p:nvPr/>
        </p:nvSpPr>
        <p:spPr bwMode="auto">
          <a:xfrm>
            <a:off x="2739737" y="2947555"/>
            <a:ext cx="19770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l-GR"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η</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(0.0 to 1.0)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l-GR"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α</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(0.0 to 1.0)</a:t>
            </a:r>
          </a:p>
        </p:txBody>
      </p:sp>
      <p:sp>
        <p:nvSpPr>
          <p:cNvPr id="5" name="TextBox 8"/>
          <p:cNvSpPr txBox="1">
            <a:spLocks noChangeArrowheads="1"/>
          </p:cNvSpPr>
          <p:nvPr/>
        </p:nvSpPr>
        <p:spPr bwMode="auto">
          <a:xfrm>
            <a:off x="660892" y="4059383"/>
            <a:ext cx="8153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l-GR"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α</a:t>
            </a:r>
            <a:r>
              <a:rPr kumimoji="0" lang="en-US" altLang="en-US" sz="3200" b="1" i="0" u="none" strike="noStrike" kern="1200" cap="none" spc="0" normalizeH="0" baseline="30000" noProof="0" dirty="0">
                <a:ln>
                  <a:noFill/>
                </a:ln>
                <a:solidFill>
                  <a:prstClr val="black"/>
                </a:solidFill>
                <a:effectLst/>
                <a:uLnTx/>
                <a:uFillTx/>
                <a:latin typeface="Calibri"/>
                <a:ea typeface="+mn-ea"/>
                <a:cs typeface="Times New Roman" panose="02020603050405020304" pitchFamily="18" charset="0"/>
              </a:rPr>
              <a:t>'</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is used to ensure a stable network even at a higher value of learning rate </a:t>
            </a:r>
            <a:r>
              <a:rPr kumimoji="0" lang="el-GR"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η</a:t>
            </a: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3"/>
              <p:cNvSpPr txBox="1">
                <a:spLocks noChangeArrowheads="1"/>
              </p:cNvSpPr>
              <p:nvPr/>
            </p:nvSpPr>
            <p:spPr bwMode="auto">
              <a:xfrm>
                <a:off x="660892" y="1779032"/>
                <a:ext cx="7392439" cy="7945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d>
                        <m:d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e>
                      </m:d>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𝜼</m:t>
                      </m:r>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den>
                      </m:f>
                      <m:d>
                        <m:d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e>
                      </m:d>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𝜶</m:t>
                          </m:r>
                        </m:e>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s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m:t>
                      </m:r>
                      <m:d>
                        <m:d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e>
                      </m:d>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6" name="TextBox 3"/>
              <p:cNvSpPr txBox="1">
                <a:spLocks noRot="1" noChangeAspect="1" noMove="1" noResize="1" noEditPoints="1" noAdjustHandles="1" noChangeArrowheads="1" noChangeShapeType="1" noTextEdit="1"/>
              </p:cNvSpPr>
              <p:nvPr/>
            </p:nvSpPr>
            <p:spPr bwMode="auto">
              <a:xfrm>
                <a:off x="660892" y="1779032"/>
                <a:ext cx="7392439" cy="794576"/>
              </a:xfrm>
              <a:prstGeom prst="rect">
                <a:avLst/>
              </a:prstGeom>
              <a:blipFill rotWithShape="0">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1064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a:spLocks noChangeArrowheads="1"/>
          </p:cNvSpPr>
          <p:nvPr/>
        </p:nvSpPr>
        <p:spPr bwMode="auto">
          <a:xfrm>
            <a:off x="101889" y="689263"/>
            <a:ext cx="11624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srgbClr val="C00000"/>
                </a:solidFill>
                <a:effectLst/>
                <a:uLnTx/>
                <a:uFillTx/>
                <a:latin typeface="Calibri"/>
                <a:ea typeface="+mn-ea"/>
                <a:cs typeface="Times New Roman" panose="02020603050405020304" pitchFamily="18" charset="0"/>
              </a:rPr>
              <a:t>Notes:</a:t>
            </a:r>
          </a:p>
        </p:txBody>
      </p:sp>
      <p:sp>
        <p:nvSpPr>
          <p:cNvPr id="3" name="TextBox 10"/>
          <p:cNvSpPr txBox="1">
            <a:spLocks noChangeArrowheads="1"/>
          </p:cNvSpPr>
          <p:nvPr/>
        </p:nvSpPr>
        <p:spPr bwMode="auto">
          <a:xfrm>
            <a:off x="1124238" y="689263"/>
            <a:ext cx="9702787" cy="606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231775" marR="0" lvl="0" indent="-2317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BP algorithm → there is a chance of local minima problem</a:t>
            </a:r>
          </a:p>
          <a:p>
            <a:pPr marL="231775" marR="0" lvl="0" indent="-2317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BP algorithm → transfer functions are to be differentiable in nature</a:t>
            </a:r>
          </a:p>
          <a:p>
            <a:pPr marL="231775" marR="0" lvl="0" indent="-2317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BPNN may not be able to capture the dynamics of a highly dynamic process</a:t>
            </a:r>
          </a:p>
          <a:p>
            <a:pPr marL="231775" marR="0" lvl="0" indent="-2317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Inputs are normalized</a:t>
            </a:r>
          </a:p>
          <a:p>
            <a:pPr marL="231775" marR="0" lvl="0" indent="-2317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Connecting weights lie in the range of either (0.0, 1.0) or        (-1.0,1.0)</a:t>
            </a:r>
          </a:p>
          <a:p>
            <a:pPr marL="231775" marR="0" lvl="0" indent="-2317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Convergence Criterion: Absolute value of the rate of change of error in prediction becomes less than or equal to a pre-specified value</a:t>
            </a:r>
          </a:p>
          <a:p>
            <a:pPr marL="231775" marR="0" lvl="0" indent="-2317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A neural network can be either fully-connected or partially-connected one</a:t>
            </a:r>
          </a:p>
          <a:p>
            <a:pPr marL="231775" marR="0" lvl="0" indent="-2317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184724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322119" y="498764"/>
            <a:ext cx="109203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3600" b="1" dirty="0">
                <a:solidFill>
                  <a:srgbClr val="FF0000"/>
                </a:solidFill>
                <a:latin typeface="Georgia" panose="02040502050405020303" pitchFamily="18" charset="0"/>
                <a:cs typeface="Times New Roman" panose="02020603050405020304" pitchFamily="18" charset="0"/>
              </a:rPr>
              <a:t>Multi-Layer Feed-Forward Neural Network (MLFFNN)</a:t>
            </a:r>
          </a:p>
          <a:p>
            <a:pPr eaLnBrk="1" hangingPunct="1">
              <a:defRPr/>
            </a:pPr>
            <a:endParaRPr lang="en-US" altLang="en-US" sz="2400" b="1" dirty="0">
              <a:solidFill>
                <a:srgbClr val="C00000"/>
              </a:solidFill>
              <a:latin typeface="Times New Roman" panose="02020603050405020304" pitchFamily="18" charset="0"/>
              <a:cs typeface="Times New Roman" panose="02020603050405020304" pitchFamily="18" charset="0"/>
            </a:endParaRPr>
          </a:p>
        </p:txBody>
      </p:sp>
      <p:sp>
        <p:nvSpPr>
          <p:cNvPr id="4" name="TextBox 3"/>
          <p:cNvSpPr txBox="1">
            <a:spLocks noChangeArrowheads="1"/>
          </p:cNvSpPr>
          <p:nvPr/>
        </p:nvSpPr>
        <p:spPr bwMode="auto">
          <a:xfrm>
            <a:off x="6722918" y="2095500"/>
            <a:ext cx="472834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I1</a:t>
            </a:r>
            <a:r>
              <a:rPr lang="en-US" altLang="en-US" sz="2400" b="1" dirty="0">
                <a:solidFill>
                  <a:prstClr val="black"/>
                </a:solidFill>
                <a:latin typeface="Calibri"/>
                <a:cs typeface="Times New Roman" panose="02020603050405020304" pitchFamily="18" charset="0"/>
              </a:rPr>
              <a:t>: Input of 1-st neuron lying on input layer</a:t>
            </a:r>
          </a:p>
          <a:p>
            <a:pPr eaLnBrk="1" hangingPunct="1">
              <a:defRPr/>
            </a:pPr>
            <a:r>
              <a:rPr lang="en-US" altLang="en-US" sz="2400" b="1" dirty="0">
                <a:solidFill>
                  <a:prstClr val="black"/>
                </a:solidFill>
                <a:latin typeface="Calibri"/>
                <a:cs typeface="Times New Roman" panose="02020603050405020304" pitchFamily="18" charset="0"/>
              </a:rPr>
              <a:t>I</a:t>
            </a:r>
            <a:r>
              <a:rPr lang="en-US" altLang="en-US" sz="2400" b="1" baseline="-25000" dirty="0">
                <a:solidFill>
                  <a:prstClr val="black"/>
                </a:solidFill>
                <a:latin typeface="Calibri"/>
                <a:cs typeface="Times New Roman" panose="02020603050405020304" pitchFamily="18" charset="0"/>
              </a:rPr>
              <a:t>O1</a:t>
            </a:r>
            <a:r>
              <a:rPr lang="en-US" altLang="en-US" sz="2400" b="1" dirty="0">
                <a:solidFill>
                  <a:prstClr val="black"/>
                </a:solidFill>
                <a:latin typeface="Calibri"/>
                <a:cs typeface="Times New Roman" panose="02020603050405020304" pitchFamily="18" charset="0"/>
              </a:rPr>
              <a:t>: Output of 1-st neuron lying on input layer</a:t>
            </a:r>
          </a:p>
          <a:p>
            <a:pPr eaLnBrk="1" hangingPunct="1">
              <a:defRPr/>
            </a:pPr>
            <a:endParaRPr lang="en-US" altLang="en-US" sz="2400" b="1" dirty="0">
              <a:solidFill>
                <a:prstClr val="black"/>
              </a:solidFill>
              <a:latin typeface="Calibri"/>
              <a:cs typeface="Times New Roman" panose="02020603050405020304" pitchFamily="18" charset="0"/>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2651" t="11667" r="8712" b="5152"/>
          <a:stretch/>
        </p:blipFill>
        <p:spPr>
          <a:xfrm>
            <a:off x="1091046" y="1945314"/>
            <a:ext cx="4840824" cy="3840480"/>
          </a:xfrm>
          <a:prstGeom prst="rect">
            <a:avLst/>
          </a:prstGeom>
        </p:spPr>
      </p:pic>
    </p:spTree>
    <p:extLst>
      <p:ext uri="{BB962C8B-B14F-4D97-AF65-F5344CB8AC3E}">
        <p14:creationId xmlns:p14="http://schemas.microsoft.com/office/powerpoint/2010/main" val="3080547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11680" y="279400"/>
            <a:ext cx="10093729" cy="5125121"/>
          </a:xfrm>
          <a:prstGeom prst="rect">
            <a:avLst/>
          </a:prstGeom>
          <a:noFill/>
        </p:spPr>
        <p:txBody>
          <a:bodyPr wrap="square" rtlCol="0">
            <a:spAutoFit/>
          </a:bodyPr>
          <a:lstStyle/>
          <a:p>
            <a:pPr>
              <a:lnSpc>
                <a:spcPct val="200000"/>
              </a:lnSpc>
            </a:pPr>
            <a:r>
              <a:rPr lang="en-US" sz="2667" dirty="0">
                <a:solidFill>
                  <a:srgbClr val="C00000"/>
                </a:solidFill>
              </a:rPr>
              <a:t> </a:t>
            </a:r>
            <a:r>
              <a:rPr lang="en-US" sz="4000" dirty="0">
                <a:solidFill>
                  <a:srgbClr val="C00000"/>
                </a:solidFill>
              </a:rPr>
              <a:t>Concepts Covered:</a:t>
            </a:r>
          </a:p>
          <a:p>
            <a:pPr>
              <a:lnSpc>
                <a:spcPct val="200000"/>
              </a:lnSpc>
              <a:buFont typeface="Wingdings" pitchFamily="2" charset="2"/>
              <a:buChar char="q"/>
            </a:pPr>
            <a:r>
              <a:rPr lang="en-US" sz="2667" dirty="0">
                <a:solidFill>
                  <a:srgbClr val="C00000"/>
                </a:solidFill>
              </a:rPr>
              <a:t> </a:t>
            </a:r>
            <a:r>
              <a:rPr lang="en-US" sz="3200" dirty="0"/>
              <a:t>Multi-Layer Feed-Forward Neural Networks </a:t>
            </a:r>
          </a:p>
          <a:p>
            <a:pPr>
              <a:lnSpc>
                <a:spcPct val="200000"/>
              </a:lnSpc>
              <a:buFont typeface="Wingdings" pitchFamily="2" charset="2"/>
              <a:buChar char="q"/>
            </a:pPr>
            <a:r>
              <a:rPr lang="en-US" sz="3200" dirty="0">
                <a:solidFill>
                  <a:prstClr val="black"/>
                </a:solidFill>
              </a:rPr>
              <a:t>  Radial Basis Function Networks</a:t>
            </a:r>
          </a:p>
          <a:p>
            <a:pPr>
              <a:lnSpc>
                <a:spcPct val="200000"/>
              </a:lnSpc>
              <a:buFont typeface="Wingdings" pitchFamily="2" charset="2"/>
              <a:buChar char="q"/>
            </a:pPr>
            <a:r>
              <a:rPr lang="en-US" sz="3200" dirty="0">
                <a:solidFill>
                  <a:prstClr val="black"/>
                </a:solidFill>
              </a:rPr>
              <a:t>  Recurrent Neural Networks</a:t>
            </a:r>
          </a:p>
          <a:p>
            <a:pPr>
              <a:lnSpc>
                <a:spcPct val="200000"/>
              </a:lnSpc>
              <a:buFont typeface="Wingdings" pitchFamily="2" charset="2"/>
              <a:buChar char="q"/>
            </a:pPr>
            <a:r>
              <a:rPr lang="en-US" sz="3200" dirty="0">
                <a:solidFill>
                  <a:prstClr val="black"/>
                </a:solidFill>
              </a:rPr>
              <a:t>  Self-Organizing Map</a:t>
            </a:r>
          </a:p>
        </p:txBody>
      </p:sp>
    </p:spTree>
    <p:extLst>
      <p:ext uri="{BB962C8B-B14F-4D97-AF65-F5344CB8AC3E}">
        <p14:creationId xmlns:p14="http://schemas.microsoft.com/office/powerpoint/2010/main" val="1511048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720436" y="751321"/>
            <a:ext cx="8077200"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168275" marR="0" lvl="0" indent="-1682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 typeface="Wingdings 2" panose="05020102010507070707" pitchFamily="18" charset="2"/>
              <a:buNone/>
              <a:tabLst/>
              <a:defRPr/>
            </a:pP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Advantages of BPNN</a:t>
            </a:r>
            <a:endParaRPr kumimoji="0" lang="en-US" altLang="en-US" sz="2800" b="0"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168275" marR="0" lvl="0" indent="-1682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Can handle a problem having many variables</a:t>
            </a:r>
          </a:p>
          <a:p>
            <a:pPr marL="168275" marR="0" lvl="0" indent="-1682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May not require so much problem information as that is needed for an FLC</a:t>
            </a:r>
          </a:p>
          <a:p>
            <a:pPr marL="168275" marR="0" lvl="0" indent="-1682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 typeface="Wingdings 2" panose="05020102010507070707" pitchFamily="18" charset="2"/>
              <a:buNone/>
              <a:tabLst/>
              <a:defRPr/>
            </a:pP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Disadvantages of BPNN</a:t>
            </a:r>
            <a:endParaRPr kumimoji="0" lang="en-US" altLang="en-US" sz="2800" b="0"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168275" marR="0" lvl="0" indent="-1682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Solutions of BPNN may get stuck at the local minima</a:t>
            </a:r>
          </a:p>
          <a:p>
            <a:pPr marL="168275" marR="0" lvl="0" indent="-1682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Training of NN is more involved computationally compared to that of FLC </a:t>
            </a:r>
          </a:p>
          <a:p>
            <a:pPr marL="168275" marR="0" lvl="0" indent="-1682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It works like a black box</a:t>
            </a:r>
          </a:p>
          <a:p>
            <a:pPr marL="168275" marR="0" lvl="0" indent="-168275"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TextBox 2"/>
          <p:cNvSpPr txBox="1">
            <a:spLocks noChangeArrowheads="1"/>
          </p:cNvSpPr>
          <p:nvPr/>
        </p:nvSpPr>
        <p:spPr bwMode="auto">
          <a:xfrm>
            <a:off x="6816436" y="1074486"/>
            <a:ext cx="18473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49493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736600"/>
            <a:ext cx="3845925" cy="523220"/>
          </a:xfrm>
          <a:prstGeom prst="rect">
            <a:avLst/>
          </a:prstGeom>
          <a:noFill/>
        </p:spPr>
        <p:txBody>
          <a:bodyPr wrap="none" rtlCol="0">
            <a:spAutoFit/>
          </a:bodyPr>
          <a:lstStyle/>
          <a:p>
            <a:r>
              <a:rPr lang="en-US" sz="2800" b="1" dirty="0">
                <a:solidFill>
                  <a:srgbClr val="C00000"/>
                </a:solidFill>
                <a:latin typeface="Georgia" panose="02040502050405020303" pitchFamily="18" charset="0"/>
              </a:rPr>
              <a:t>Numerical Example</a:t>
            </a:r>
          </a:p>
        </p:txBody>
      </p:sp>
      <mc:AlternateContent xmlns:mc="http://schemas.openxmlformats.org/markup-compatibility/2006" xmlns:a14="http://schemas.microsoft.com/office/drawing/2010/main">
        <mc:Choice Requires="a14">
          <p:sp>
            <p:nvSpPr>
              <p:cNvPr id="3" name="TextBox 2"/>
              <p:cNvSpPr txBox="1"/>
              <p:nvPr/>
            </p:nvSpPr>
            <p:spPr>
              <a:xfrm>
                <a:off x="762000" y="1447800"/>
                <a:ext cx="9211733" cy="3232873"/>
              </a:xfrm>
              <a:prstGeom prst="rect">
                <a:avLst/>
              </a:prstGeom>
              <a:noFill/>
            </p:spPr>
            <p:txBody>
              <a:bodyPr wrap="square" rtlCol="0">
                <a:spAutoFit/>
              </a:bodyPr>
              <a:lstStyle/>
              <a:p>
                <a:pPr algn="just"/>
                <a:r>
                  <a:rPr lang="en-US" sz="2400" b="1" dirty="0">
                    <a:solidFill>
                      <a:prstClr val="black"/>
                    </a:solidFill>
                  </a:rPr>
                  <a:t>Figure below shows the schematic view of an NN consisting of three layers, such as input, hidden and output layers. The neuron lying on the input, hidden and output layers have the transfer function represented by </a:t>
                </a:r>
                <a14:m>
                  <m:oMath xmlns:m="http://schemas.openxmlformats.org/officeDocument/2006/math">
                    <m:r>
                      <a:rPr lang="en-US" sz="2400" b="1" i="1" smtClean="0">
                        <a:solidFill>
                          <a:prstClr val="black"/>
                        </a:solidFill>
                        <a:latin typeface="Cambria Math" panose="02040503050406030204" pitchFamily="18" charset="0"/>
                      </a:rPr>
                      <m:t>𝒚</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𝒙</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𝒚</m:t>
                    </m:r>
                    <m:r>
                      <a:rPr lang="en-US" sz="2400" b="1" i="1" smtClean="0">
                        <a:solidFill>
                          <a:prstClr val="black"/>
                        </a:solidFill>
                        <a:latin typeface="Cambria Math" panose="02040503050406030204" pitchFamily="18" charset="0"/>
                      </a:rPr>
                      <m:t>=</m:t>
                    </m:r>
                    <m:f>
                      <m:fPr>
                        <m:ctrlPr>
                          <a:rPr lang="en-US" sz="2400" b="1" i="1" smtClean="0">
                            <a:solidFill>
                              <a:prstClr val="black"/>
                            </a:solidFill>
                            <a:latin typeface="Cambria Math" panose="02040503050406030204" pitchFamily="18" charset="0"/>
                          </a:rPr>
                        </m:ctrlPr>
                      </m:fPr>
                      <m:num>
                        <m:r>
                          <a:rPr lang="en-US" sz="2400" b="1" i="1" smtClean="0">
                            <a:solidFill>
                              <a:prstClr val="black"/>
                            </a:solidFill>
                            <a:latin typeface="Cambria Math" panose="02040503050406030204" pitchFamily="18" charset="0"/>
                          </a:rPr>
                          <m:t>𝟏</m:t>
                        </m:r>
                      </m:num>
                      <m:den>
                        <m:r>
                          <a:rPr lang="en-US" sz="2400" b="1" i="1" smtClean="0">
                            <a:solidFill>
                              <a:prstClr val="black"/>
                            </a:solidFill>
                            <a:latin typeface="Cambria Math" panose="02040503050406030204" pitchFamily="18" charset="0"/>
                          </a:rPr>
                          <m:t>𝟏</m:t>
                        </m:r>
                        <m:r>
                          <a:rPr lang="en-US" sz="2400" b="1" i="1" smtClean="0">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𝒆</m:t>
                            </m:r>
                          </m:e>
                          <m:sup>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𝒙</m:t>
                            </m:r>
                          </m:sup>
                        </m:sSup>
                      </m:den>
                    </m:f>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𝒚</m:t>
                    </m:r>
                    <m:r>
                      <a:rPr lang="en-US" sz="2400" b="1" i="1" smtClean="0">
                        <a:solidFill>
                          <a:prstClr val="black"/>
                        </a:solidFill>
                        <a:latin typeface="Cambria Math" panose="02040503050406030204" pitchFamily="18" charset="0"/>
                      </a:rPr>
                      <m:t>=</m:t>
                    </m:r>
                    <m:f>
                      <m:fPr>
                        <m:ctrlPr>
                          <a:rPr lang="en-US" sz="2400" b="1" i="1" smtClean="0">
                            <a:solidFill>
                              <a:prstClr val="black"/>
                            </a:solidFill>
                            <a:latin typeface="Cambria Math" panose="02040503050406030204" pitchFamily="18" charset="0"/>
                          </a:rPr>
                        </m:ctrlPr>
                      </m:fPr>
                      <m:num>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𝒆</m:t>
                            </m:r>
                          </m:e>
                          <m:sup>
                            <m:r>
                              <a:rPr lang="en-US" sz="2400" b="1" i="1" smtClean="0">
                                <a:solidFill>
                                  <a:prstClr val="black"/>
                                </a:solidFill>
                                <a:latin typeface="Cambria Math" panose="02040503050406030204" pitchFamily="18" charset="0"/>
                              </a:rPr>
                              <m:t>𝒙</m:t>
                            </m:r>
                          </m:sup>
                        </m:sSup>
                        <m:r>
                          <a:rPr lang="en-US" sz="2400" b="1" i="1" smtClean="0">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𝒆</m:t>
                            </m:r>
                          </m:e>
                          <m:sup>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𝒙</m:t>
                            </m:r>
                          </m:sup>
                        </m:sSup>
                      </m:num>
                      <m:den>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𝒆</m:t>
                            </m:r>
                          </m:e>
                          <m:sup>
                            <m:r>
                              <a:rPr lang="en-US" sz="2400" b="1" i="1">
                                <a:solidFill>
                                  <a:prstClr val="black"/>
                                </a:solidFill>
                                <a:latin typeface="Cambria Math" panose="02040503050406030204" pitchFamily="18" charset="0"/>
                              </a:rPr>
                              <m:t>𝒙</m:t>
                            </m:r>
                          </m:sup>
                        </m:sSup>
                        <m:r>
                          <a:rPr lang="en-US" sz="2400" b="1" i="1" smtClean="0">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𝒆</m:t>
                            </m:r>
                          </m:e>
                          <m:sup>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𝒙</m:t>
                            </m:r>
                          </m:sup>
                        </m:sSup>
                      </m:den>
                    </m:f>
                  </m:oMath>
                </a14:m>
                <a:r>
                  <a:rPr lang="en-US" b="1" dirty="0">
                    <a:solidFill>
                      <a:prstClr val="black"/>
                    </a:solidFill>
                  </a:rPr>
                  <a:t> , </a:t>
                </a:r>
                <a:r>
                  <a:rPr lang="en-US" sz="2400" b="1" dirty="0">
                    <a:solidFill>
                      <a:prstClr val="black"/>
                    </a:solidFill>
                  </a:rPr>
                  <a:t>respectively. There are two inputs, namely </a:t>
                </a:r>
                <a14:m>
                  <m:oMath xmlns:m="http://schemas.openxmlformats.org/officeDocument/2006/math">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𝟏</m:t>
                        </m:r>
                      </m:sub>
                    </m:sSub>
                  </m:oMath>
                </a14:m>
                <a:r>
                  <a:rPr lang="en-US" sz="2400" b="1" dirty="0">
                    <a:solidFill>
                      <a:prstClr val="black"/>
                    </a:solidFill>
                  </a:rPr>
                  <a:t>and </a:t>
                </a:r>
                <a14:m>
                  <m:oMath xmlns:m="http://schemas.openxmlformats.org/officeDocument/2006/math">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𝟐</m:t>
                        </m:r>
                      </m:sub>
                    </m:sSub>
                  </m:oMath>
                </a14:m>
                <a:r>
                  <a:rPr lang="en-US" sz="2400" b="1" dirty="0">
                    <a:solidFill>
                      <a:prstClr val="black"/>
                    </a:solidFill>
                  </a:rPr>
                  <a:t> and one output, that is, </a:t>
                </a:r>
                <a14:m>
                  <m:oMath xmlns:m="http://schemas.openxmlformats.org/officeDocument/2006/math">
                    <m:r>
                      <a:rPr lang="en-US" sz="2400" b="1" i="1" smtClean="0">
                        <a:solidFill>
                          <a:prstClr val="black"/>
                        </a:solidFill>
                        <a:latin typeface="Cambria Math" panose="02040503050406030204" pitchFamily="18" charset="0"/>
                      </a:rPr>
                      <m:t>𝑶</m:t>
                    </m:r>
                  </m:oMath>
                </a14:m>
                <a:r>
                  <a:rPr lang="en-US" sz="2400" b="1" dirty="0">
                    <a:solidFill>
                      <a:prstClr val="black"/>
                    </a:solidFill>
                  </a:rPr>
                  <a:t>. The connecting weights between the input and hidden layers are represented by [V] and those between hidden and output layers are denoted by [W]. The initial values of the weights are assumed to be as follows:  </a:t>
                </a:r>
              </a:p>
            </p:txBody>
          </p:sp>
        </mc:Choice>
        <mc:Fallback xmlns="">
          <p:sp>
            <p:nvSpPr>
              <p:cNvPr id="3" name="TextBox 2"/>
              <p:cNvSpPr txBox="1">
                <a:spLocks noRot="1" noChangeAspect="1" noMove="1" noResize="1" noEditPoints="1" noAdjustHandles="1" noChangeArrowheads="1" noChangeShapeType="1" noTextEdit="1"/>
              </p:cNvSpPr>
              <p:nvPr/>
            </p:nvSpPr>
            <p:spPr>
              <a:xfrm>
                <a:off x="762000" y="1447800"/>
                <a:ext cx="9211733" cy="3232873"/>
              </a:xfrm>
              <a:prstGeom prst="rect">
                <a:avLst/>
              </a:prstGeom>
              <a:blipFill rotWithShape="0">
                <a:blip r:embed="rId3"/>
                <a:stretch>
                  <a:fillRect l="-993" t="-1509" r="-993" b="-3208"/>
                </a:stretch>
              </a:blipFill>
            </p:spPr>
            <p:txBody>
              <a:bodyPr/>
              <a:lstStyle/>
              <a:p>
                <a:r>
                  <a:rPr lang="en-US">
                    <a:noFill/>
                  </a:rPr>
                  <a:t> </a:t>
                </a:r>
              </a:p>
            </p:txBody>
          </p:sp>
        </mc:Fallback>
      </mc:AlternateContent>
    </p:spTree>
    <p:extLst>
      <p:ext uri="{BB962C8B-B14F-4D97-AF65-F5344CB8AC3E}">
        <p14:creationId xmlns:p14="http://schemas.microsoft.com/office/powerpoint/2010/main" val="4254504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332884" y="1097955"/>
            <a:ext cx="4764234" cy="3833783"/>
            <a:chOff x="709179" y="1605647"/>
            <a:chExt cx="4764234" cy="3833783"/>
          </a:xfrm>
        </p:grpSpPr>
        <p:sp>
          <p:nvSpPr>
            <p:cNvPr id="6" name="Oval 5"/>
            <p:cNvSpPr/>
            <p:nvPr/>
          </p:nvSpPr>
          <p:spPr>
            <a:xfrm>
              <a:off x="1694859" y="2668872"/>
              <a:ext cx="311728"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prstClr val="white"/>
                  </a:solidFill>
                </a:rPr>
                <a:t>1</a:t>
              </a:r>
            </a:p>
          </p:txBody>
        </p:sp>
        <p:sp>
          <p:nvSpPr>
            <p:cNvPr id="7" name="Oval 6"/>
            <p:cNvSpPr/>
            <p:nvPr/>
          </p:nvSpPr>
          <p:spPr>
            <a:xfrm>
              <a:off x="1683327" y="3539836"/>
              <a:ext cx="311728"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prstClr val="white"/>
                  </a:solidFill>
                </a:rPr>
                <a:t>2</a:t>
              </a:r>
            </a:p>
          </p:txBody>
        </p:sp>
        <p:sp>
          <p:nvSpPr>
            <p:cNvPr id="8" name="Oval 7"/>
            <p:cNvSpPr/>
            <p:nvPr/>
          </p:nvSpPr>
          <p:spPr>
            <a:xfrm>
              <a:off x="2812788" y="1949311"/>
              <a:ext cx="311728"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prstClr val="white"/>
                  </a:solidFill>
                </a:rPr>
                <a:t>1</a:t>
              </a:r>
            </a:p>
          </p:txBody>
        </p:sp>
        <p:sp>
          <p:nvSpPr>
            <p:cNvPr id="9" name="Oval 8"/>
            <p:cNvSpPr/>
            <p:nvPr/>
          </p:nvSpPr>
          <p:spPr>
            <a:xfrm>
              <a:off x="2842128" y="2969923"/>
              <a:ext cx="311728"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prstClr val="white"/>
                  </a:solidFill>
                </a:rPr>
                <a:t>2</a:t>
              </a:r>
            </a:p>
          </p:txBody>
        </p:sp>
        <p:sp>
          <p:nvSpPr>
            <p:cNvPr id="10" name="Oval 9"/>
            <p:cNvSpPr/>
            <p:nvPr/>
          </p:nvSpPr>
          <p:spPr>
            <a:xfrm>
              <a:off x="2893900" y="4003969"/>
              <a:ext cx="311728"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prstClr val="white"/>
                  </a:solidFill>
                </a:rPr>
                <a:t>3</a:t>
              </a:r>
            </a:p>
          </p:txBody>
        </p:sp>
        <p:sp>
          <p:nvSpPr>
            <p:cNvPr id="11" name="Oval 10"/>
            <p:cNvSpPr/>
            <p:nvPr/>
          </p:nvSpPr>
          <p:spPr>
            <a:xfrm>
              <a:off x="3965434" y="2998908"/>
              <a:ext cx="311728"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prstClr val="white"/>
                  </a:solidFill>
                </a:rPr>
                <a:t>1</a:t>
              </a:r>
            </a:p>
          </p:txBody>
        </p:sp>
        <p:cxnSp>
          <p:nvCxnSpPr>
            <p:cNvPr id="12" name="Straight Arrow Connector 11"/>
            <p:cNvCxnSpPr/>
            <p:nvPr/>
          </p:nvCxnSpPr>
          <p:spPr>
            <a:xfrm>
              <a:off x="1127413" y="2836782"/>
              <a:ext cx="5715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1111827" y="3711286"/>
              <a:ext cx="5715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4301832" y="3170358"/>
              <a:ext cx="5715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stCxn id="9" idx="6"/>
              <a:endCxn id="11" idx="2"/>
            </p:cNvCxnSpPr>
            <p:nvPr/>
          </p:nvCxnSpPr>
          <p:spPr>
            <a:xfrm>
              <a:off x="3153856" y="3141373"/>
              <a:ext cx="811578" cy="289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endCxn id="8" idx="2"/>
            </p:cNvCxnSpPr>
            <p:nvPr/>
          </p:nvCxnSpPr>
          <p:spPr>
            <a:xfrm flipV="1">
              <a:off x="2026228" y="2120761"/>
              <a:ext cx="786560" cy="7176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6" idx="6"/>
              <a:endCxn id="9" idx="2"/>
            </p:cNvCxnSpPr>
            <p:nvPr/>
          </p:nvCxnSpPr>
          <p:spPr>
            <a:xfrm>
              <a:off x="2006587" y="2840322"/>
              <a:ext cx="835541" cy="3010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stCxn id="6" idx="6"/>
              <a:endCxn id="10" idx="2"/>
            </p:cNvCxnSpPr>
            <p:nvPr/>
          </p:nvCxnSpPr>
          <p:spPr>
            <a:xfrm>
              <a:off x="2006587" y="2840322"/>
              <a:ext cx="887313" cy="13350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a:stCxn id="7" idx="6"/>
            </p:cNvCxnSpPr>
            <p:nvPr/>
          </p:nvCxnSpPr>
          <p:spPr>
            <a:xfrm flipV="1">
              <a:off x="1995055" y="2174123"/>
              <a:ext cx="800962" cy="15371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7" idx="6"/>
              <a:endCxn id="9" idx="2"/>
            </p:cNvCxnSpPr>
            <p:nvPr/>
          </p:nvCxnSpPr>
          <p:spPr>
            <a:xfrm flipV="1">
              <a:off x="1995055" y="3141373"/>
              <a:ext cx="847073" cy="5699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7" idx="6"/>
              <a:endCxn id="10" idx="2"/>
            </p:cNvCxnSpPr>
            <p:nvPr/>
          </p:nvCxnSpPr>
          <p:spPr>
            <a:xfrm>
              <a:off x="1995055" y="3711286"/>
              <a:ext cx="898845" cy="4641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8" idx="6"/>
              <a:endCxn id="11" idx="1"/>
            </p:cNvCxnSpPr>
            <p:nvPr/>
          </p:nvCxnSpPr>
          <p:spPr>
            <a:xfrm>
              <a:off x="3124516" y="2120761"/>
              <a:ext cx="886570" cy="9283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a:stCxn id="10" idx="6"/>
              <a:endCxn id="11" idx="3"/>
            </p:cNvCxnSpPr>
            <p:nvPr/>
          </p:nvCxnSpPr>
          <p:spPr>
            <a:xfrm flipV="1">
              <a:off x="3205628" y="3291591"/>
              <a:ext cx="805458" cy="8838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41"/>
            <p:cNvSpPr txBox="1"/>
            <p:nvPr/>
          </p:nvSpPr>
          <p:spPr>
            <a:xfrm>
              <a:off x="2014241" y="1610570"/>
              <a:ext cx="64423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prstClr val="black"/>
                  </a:solidFill>
                </a:rPr>
                <a:t>[V]</a:t>
              </a:r>
            </a:p>
          </p:txBody>
        </p:sp>
        <p:sp>
          <p:nvSpPr>
            <p:cNvPr id="31" name="TextBox 42"/>
            <p:cNvSpPr txBox="1"/>
            <p:nvPr/>
          </p:nvSpPr>
          <p:spPr>
            <a:xfrm>
              <a:off x="3346971" y="1605647"/>
              <a:ext cx="85205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prstClr val="black"/>
                  </a:solidFill>
                </a:rPr>
                <a:t>[W]</a:t>
              </a:r>
            </a:p>
          </p:txBody>
        </p:sp>
        <p:sp>
          <p:nvSpPr>
            <p:cNvPr id="35" name="TextBox 46"/>
            <p:cNvSpPr txBox="1"/>
            <p:nvPr/>
          </p:nvSpPr>
          <p:spPr>
            <a:xfrm>
              <a:off x="763405" y="2539856"/>
              <a:ext cx="64423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prstClr val="black"/>
                  </a:solidFill>
                </a:rPr>
                <a:t>I</a:t>
              </a:r>
              <a:r>
                <a:rPr lang="en-US" sz="2000" b="1" baseline="-25000" dirty="0">
                  <a:solidFill>
                    <a:prstClr val="black"/>
                  </a:solidFill>
                </a:rPr>
                <a:t>1</a:t>
              </a:r>
              <a:endParaRPr lang="en-US" sz="2000" b="1" dirty="0">
                <a:solidFill>
                  <a:prstClr val="black"/>
                </a:solidFill>
              </a:endParaRPr>
            </a:p>
          </p:txBody>
        </p:sp>
        <p:sp>
          <p:nvSpPr>
            <p:cNvPr id="36" name="TextBox 48"/>
            <p:cNvSpPr txBox="1"/>
            <p:nvPr/>
          </p:nvSpPr>
          <p:spPr>
            <a:xfrm>
              <a:off x="709179" y="3400855"/>
              <a:ext cx="64423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prstClr val="black"/>
                  </a:solidFill>
                </a:rPr>
                <a:t>I</a:t>
              </a:r>
              <a:r>
                <a:rPr lang="en-US" sz="2000" b="1" baseline="-25000" dirty="0">
                  <a:solidFill>
                    <a:prstClr val="black"/>
                  </a:solidFill>
                </a:rPr>
                <a:t>2</a:t>
              </a:r>
              <a:endParaRPr lang="en-US" sz="2000" b="1" dirty="0">
                <a:solidFill>
                  <a:prstClr val="black"/>
                </a:solidFill>
              </a:endParaRPr>
            </a:p>
          </p:txBody>
        </p:sp>
        <p:sp>
          <p:nvSpPr>
            <p:cNvPr id="37" name="TextBox 49"/>
            <p:cNvSpPr txBox="1"/>
            <p:nvPr/>
          </p:nvSpPr>
          <p:spPr>
            <a:xfrm>
              <a:off x="4829177" y="2899704"/>
              <a:ext cx="64423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prstClr val="black"/>
                  </a:solidFill>
                </a:rPr>
                <a:t>O</a:t>
              </a:r>
            </a:p>
          </p:txBody>
        </p:sp>
        <p:sp>
          <p:nvSpPr>
            <p:cNvPr id="38" name="TextBox 50"/>
            <p:cNvSpPr txBox="1"/>
            <p:nvPr/>
          </p:nvSpPr>
          <p:spPr>
            <a:xfrm>
              <a:off x="3682710" y="4586058"/>
              <a:ext cx="1146467"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prstClr val="black"/>
                  </a:solidFill>
                </a:rPr>
                <a:t>Output</a:t>
              </a:r>
            </a:p>
            <a:p>
              <a:r>
                <a:rPr lang="en-US" sz="2400" b="1" dirty="0">
                  <a:solidFill>
                    <a:prstClr val="black"/>
                  </a:solidFill>
                </a:rPr>
                <a:t> Layer</a:t>
              </a:r>
            </a:p>
          </p:txBody>
        </p:sp>
        <p:sp>
          <p:nvSpPr>
            <p:cNvPr id="39" name="TextBox 51"/>
            <p:cNvSpPr txBox="1"/>
            <p:nvPr/>
          </p:nvSpPr>
          <p:spPr>
            <a:xfrm>
              <a:off x="2518090" y="4608433"/>
              <a:ext cx="1101436"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prstClr val="black"/>
                  </a:solidFill>
                </a:rPr>
                <a:t>Hidden</a:t>
              </a:r>
            </a:p>
            <a:p>
              <a:r>
                <a:rPr lang="en-US" sz="2400" b="1" dirty="0">
                  <a:solidFill>
                    <a:prstClr val="black"/>
                  </a:solidFill>
                </a:rPr>
                <a:t> Layer</a:t>
              </a:r>
            </a:p>
          </p:txBody>
        </p:sp>
        <p:sp>
          <p:nvSpPr>
            <p:cNvPr id="40" name="TextBox 52"/>
            <p:cNvSpPr txBox="1"/>
            <p:nvPr/>
          </p:nvSpPr>
          <p:spPr>
            <a:xfrm>
              <a:off x="1397577" y="4608433"/>
              <a:ext cx="976745"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prstClr val="black"/>
                  </a:solidFill>
                </a:rPr>
                <a:t>Input</a:t>
              </a:r>
            </a:p>
            <a:p>
              <a:r>
                <a:rPr lang="en-US" sz="2400" b="1" dirty="0">
                  <a:solidFill>
                    <a:prstClr val="black"/>
                  </a:solidFill>
                </a:rPr>
                <a:t> Layer</a:t>
              </a:r>
            </a:p>
          </p:txBody>
        </p:sp>
      </p:grpSp>
      <mc:AlternateContent xmlns:mc="http://schemas.openxmlformats.org/markup-compatibility/2006" xmlns:a14="http://schemas.microsoft.com/office/drawing/2010/main">
        <mc:Choice Requires="a14">
          <p:sp>
            <p:nvSpPr>
              <p:cNvPr id="41" name="TextBox 40"/>
              <p:cNvSpPr txBox="1"/>
              <p:nvPr/>
            </p:nvSpPr>
            <p:spPr>
              <a:xfrm>
                <a:off x="4649933" y="1611196"/>
                <a:ext cx="40665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prstClr val="black"/>
                              </a:solidFill>
                              <a:latin typeface="Cambria Math" panose="02040503050406030204" pitchFamily="18" charset="0"/>
                            </a:rPr>
                          </m:ctrlPr>
                        </m:sSubPr>
                        <m:e>
                          <m:r>
                            <a:rPr lang="en-US" sz="2000" i="1" smtClean="0">
                              <a:solidFill>
                                <a:prstClr val="black"/>
                              </a:solidFill>
                              <a:latin typeface="Cambria Math" panose="02040503050406030204" pitchFamily="18" charset="0"/>
                            </a:rPr>
                            <m:t>𝑉</m:t>
                          </m:r>
                        </m:e>
                        <m:sub>
                          <m:r>
                            <a:rPr lang="en-US" sz="2000" i="1" smtClean="0">
                              <a:solidFill>
                                <a:prstClr val="black"/>
                              </a:solidFill>
                              <a:latin typeface="Cambria Math" panose="02040503050406030204" pitchFamily="18" charset="0"/>
                            </a:rPr>
                            <m:t>11</m:t>
                          </m:r>
                        </m:sub>
                      </m:sSub>
                    </m:oMath>
                  </m:oMathPara>
                </a14:m>
                <a:endParaRPr lang="en-US" dirty="0">
                  <a:solidFill>
                    <a:prstClr val="black"/>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4649933" y="1611196"/>
                <a:ext cx="406650" cy="307777"/>
              </a:xfrm>
              <a:prstGeom prst="rect">
                <a:avLst/>
              </a:prstGeom>
              <a:blipFill rotWithShape="0">
                <a:blip r:embed="rId3"/>
                <a:stretch>
                  <a:fillRect l="-15152" r="-6061"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4739586" y="2136520"/>
                <a:ext cx="366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𝑉</m:t>
                          </m:r>
                        </m:e>
                        <m:sub>
                          <m:r>
                            <a:rPr lang="en-US" i="1" smtClean="0">
                              <a:solidFill>
                                <a:prstClr val="black"/>
                              </a:solidFill>
                              <a:latin typeface="Cambria Math" panose="02040503050406030204" pitchFamily="18" charset="0"/>
                            </a:rPr>
                            <m:t>12</m:t>
                          </m:r>
                        </m:sub>
                      </m:sSub>
                    </m:oMath>
                  </m:oMathPara>
                </a14:m>
                <a:endParaRPr lang="en-US" dirty="0">
                  <a:solidFill>
                    <a:prstClr val="black"/>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4739586" y="2136520"/>
                <a:ext cx="366319" cy="276999"/>
              </a:xfrm>
              <a:prstGeom prst="rect">
                <a:avLst/>
              </a:prstGeom>
              <a:blipFill rotWithShape="0">
                <a:blip r:embed="rId4"/>
                <a:stretch>
                  <a:fillRect l="-14754" r="-491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5144494" y="2948814"/>
                <a:ext cx="366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𝑉</m:t>
                          </m:r>
                        </m:e>
                        <m:sub>
                          <m:r>
                            <a:rPr lang="en-US" i="1" smtClean="0">
                              <a:solidFill>
                                <a:prstClr val="black"/>
                              </a:solidFill>
                              <a:latin typeface="Cambria Math" panose="02040503050406030204" pitchFamily="18" charset="0"/>
                            </a:rPr>
                            <m:t>13</m:t>
                          </m:r>
                        </m:sub>
                      </m:sSub>
                    </m:oMath>
                  </m:oMathPara>
                </a14:m>
                <a:endParaRPr lang="en-US" dirty="0">
                  <a:solidFill>
                    <a:prstClr val="black"/>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144494" y="2948814"/>
                <a:ext cx="366319" cy="276999"/>
              </a:xfrm>
              <a:prstGeom prst="rect">
                <a:avLst/>
              </a:prstGeom>
              <a:blipFill rotWithShape="0">
                <a:blip r:embed="rId5"/>
                <a:stretch>
                  <a:fillRect l="-16667" r="-5000"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5220690" y="1991721"/>
                <a:ext cx="3716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𝑉</m:t>
                          </m:r>
                        </m:e>
                        <m:sub>
                          <m:r>
                            <a:rPr lang="en-US" i="1" smtClean="0">
                              <a:solidFill>
                                <a:prstClr val="black"/>
                              </a:solidFill>
                              <a:latin typeface="Cambria Math" panose="02040503050406030204" pitchFamily="18" charset="0"/>
                            </a:rPr>
                            <m:t>21</m:t>
                          </m:r>
                        </m:sub>
                      </m:sSub>
                    </m:oMath>
                  </m:oMathPara>
                </a14:m>
                <a:endParaRPr lang="en-US" dirty="0">
                  <a:solidFill>
                    <a:prstClr val="black"/>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5220690" y="1991721"/>
                <a:ext cx="371640" cy="276999"/>
              </a:xfrm>
              <a:prstGeom prst="rect">
                <a:avLst/>
              </a:prstGeom>
              <a:blipFill rotWithShape="0">
                <a:blip r:embed="rId6"/>
                <a:stretch>
                  <a:fillRect l="-13115" r="-819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960064" y="2491374"/>
                <a:ext cx="3716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𝑉</m:t>
                          </m:r>
                        </m:e>
                        <m:sub>
                          <m:r>
                            <a:rPr lang="en-US" i="1" smtClean="0">
                              <a:solidFill>
                                <a:prstClr val="black"/>
                              </a:solidFill>
                              <a:latin typeface="Cambria Math" panose="02040503050406030204" pitchFamily="18" charset="0"/>
                            </a:rPr>
                            <m:t>22</m:t>
                          </m:r>
                        </m:sub>
                      </m:sSub>
                    </m:oMath>
                  </m:oMathPara>
                </a14:m>
                <a:endParaRPr lang="en-US" dirty="0">
                  <a:solidFill>
                    <a:prstClr val="black"/>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960064" y="2491374"/>
                <a:ext cx="371640" cy="276999"/>
              </a:xfrm>
              <a:prstGeom prst="rect">
                <a:avLst/>
              </a:prstGeom>
              <a:blipFill rotWithShape="0">
                <a:blip r:embed="rId7"/>
                <a:stretch>
                  <a:fillRect l="-14754" r="-655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922745" y="3132441"/>
                <a:ext cx="3716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𝑉</m:t>
                          </m:r>
                        </m:e>
                        <m:sub>
                          <m:r>
                            <a:rPr lang="en-US" i="1" smtClean="0">
                              <a:solidFill>
                                <a:prstClr val="black"/>
                              </a:solidFill>
                              <a:latin typeface="Cambria Math" panose="02040503050406030204" pitchFamily="18" charset="0"/>
                            </a:rPr>
                            <m:t>23</m:t>
                          </m:r>
                        </m:sub>
                      </m:sSub>
                    </m:oMath>
                  </m:oMathPara>
                </a14:m>
                <a:endParaRPr lang="en-US" dirty="0">
                  <a:solidFill>
                    <a:prstClr val="black"/>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4922745" y="3132441"/>
                <a:ext cx="371640" cy="276999"/>
              </a:xfrm>
              <a:prstGeom prst="rect">
                <a:avLst/>
              </a:prstGeom>
              <a:blipFill rotWithShape="0">
                <a:blip r:embed="rId8"/>
                <a:stretch>
                  <a:fillRect l="-14754" r="-655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263151" y="1856141"/>
                <a:ext cx="4416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𝑊</m:t>
                          </m:r>
                        </m:e>
                        <m:sub>
                          <m:r>
                            <a:rPr lang="en-US" i="1" smtClean="0">
                              <a:solidFill>
                                <a:prstClr val="black"/>
                              </a:solidFill>
                              <a:latin typeface="Cambria Math" panose="02040503050406030204" pitchFamily="18" charset="0"/>
                            </a:rPr>
                            <m:t>11</m:t>
                          </m:r>
                        </m:sub>
                      </m:sSub>
                    </m:oMath>
                  </m:oMathPara>
                </a14:m>
                <a:endParaRPr lang="en-US" dirty="0">
                  <a:solidFill>
                    <a:prstClr val="black"/>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263151" y="1856141"/>
                <a:ext cx="441659" cy="276999"/>
              </a:xfrm>
              <a:prstGeom prst="rect">
                <a:avLst/>
              </a:prstGeom>
              <a:blipFill rotWithShape="0">
                <a:blip r:embed="rId9"/>
                <a:stretch>
                  <a:fillRect l="-10959" r="-5479"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5970676" y="2313180"/>
                <a:ext cx="446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𝑊</m:t>
                          </m:r>
                        </m:e>
                        <m:sub>
                          <m:r>
                            <a:rPr lang="en-US" i="1" smtClean="0">
                              <a:solidFill>
                                <a:prstClr val="black"/>
                              </a:solidFill>
                              <a:latin typeface="Cambria Math" panose="02040503050406030204" pitchFamily="18" charset="0"/>
                            </a:rPr>
                            <m:t>21</m:t>
                          </m:r>
                        </m:sub>
                      </m:sSub>
                    </m:oMath>
                  </m:oMathPara>
                </a14:m>
                <a:endParaRPr lang="en-US" dirty="0">
                  <a:solidFill>
                    <a:prstClr val="black"/>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5970676" y="2313180"/>
                <a:ext cx="446982" cy="276999"/>
              </a:xfrm>
              <a:prstGeom prst="rect">
                <a:avLst/>
              </a:prstGeom>
              <a:blipFill rotWithShape="0">
                <a:blip r:embed="rId10"/>
                <a:stretch>
                  <a:fillRect l="-10811" r="-540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205508" y="3207739"/>
                <a:ext cx="446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panose="02040503050406030204" pitchFamily="18" charset="0"/>
                            </a:rPr>
                          </m:ctrlPr>
                        </m:sSubPr>
                        <m:e>
                          <m:r>
                            <a:rPr lang="en-US" i="1" smtClean="0">
                              <a:solidFill>
                                <a:prstClr val="black"/>
                              </a:solidFill>
                              <a:latin typeface="Cambria Math" panose="02040503050406030204" pitchFamily="18" charset="0"/>
                            </a:rPr>
                            <m:t>𝑊</m:t>
                          </m:r>
                        </m:e>
                        <m:sub>
                          <m:r>
                            <a:rPr lang="en-US" i="1" smtClean="0">
                              <a:solidFill>
                                <a:prstClr val="black"/>
                              </a:solidFill>
                              <a:latin typeface="Cambria Math" panose="02040503050406030204" pitchFamily="18" charset="0"/>
                            </a:rPr>
                            <m:t>31</m:t>
                          </m:r>
                        </m:sub>
                      </m:sSub>
                    </m:oMath>
                  </m:oMathPara>
                </a14:m>
                <a:endParaRPr lang="en-US" dirty="0">
                  <a:solidFill>
                    <a:prstClr val="black"/>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205508" y="3207739"/>
                <a:ext cx="446982" cy="276999"/>
              </a:xfrm>
              <a:prstGeom prst="rect">
                <a:avLst/>
              </a:prstGeom>
              <a:blipFill rotWithShape="0">
                <a:blip r:embed="rId11"/>
                <a:stretch>
                  <a:fillRect l="-12329" r="-5479" b="-15217"/>
                </a:stretch>
              </a:blipFill>
            </p:spPr>
            <p:txBody>
              <a:bodyPr/>
              <a:lstStyle/>
              <a:p>
                <a:r>
                  <a:rPr lang="en-US">
                    <a:noFill/>
                  </a:rPr>
                  <a:t> </a:t>
                </a:r>
              </a:p>
            </p:txBody>
          </p:sp>
        </mc:Fallback>
      </mc:AlternateContent>
    </p:spTree>
    <p:extLst>
      <p:ext uri="{BB962C8B-B14F-4D97-AF65-F5344CB8AC3E}">
        <p14:creationId xmlns:p14="http://schemas.microsoft.com/office/powerpoint/2010/main" val="2354848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038367" y="888998"/>
                <a:ext cx="5012591" cy="621965"/>
              </a:xfrm>
              <a:prstGeom prst="rect">
                <a:avLst/>
              </a:prstGeom>
              <a:noFill/>
            </p:spPr>
            <p:txBody>
              <a:bodyPr wrap="none" lIns="0" tIns="0" rIns="0" bIns="0" rtlCol="0">
                <a:spAutoFit/>
              </a:bodyPr>
              <a:lstStyle/>
              <a:p>
                <a14:m>
                  <m:oMath xmlns:m="http://schemas.openxmlformats.org/officeDocument/2006/math">
                    <m:d>
                      <m:dPr>
                        <m:begChr m:val="["/>
                        <m:endChr m:val="]"/>
                        <m:ctrlPr>
                          <a:rPr lang="en-US" sz="2400" b="1" i="1" smtClean="0">
                            <a:solidFill>
                              <a:prstClr val="black"/>
                            </a:solidFill>
                            <a:latin typeface="Cambria Math" panose="02040503050406030204" pitchFamily="18" charset="0"/>
                          </a:rPr>
                        </m:ctrlPr>
                      </m:dPr>
                      <m:e>
                        <m:m>
                          <m:mPr>
                            <m:mcs>
                              <m:mc>
                                <m:mcPr>
                                  <m:count m:val="3"/>
                                  <m:mcJc m:val="center"/>
                                </m:mcPr>
                              </m:mc>
                            </m:mcs>
                            <m:ctrlPr>
                              <a:rPr lang="en-US" sz="2400" b="1" i="1" smtClean="0">
                                <a:solidFill>
                                  <a:prstClr val="black"/>
                                </a:solidFill>
                                <a:latin typeface="Cambria Math" panose="02040503050406030204" pitchFamily="18" charset="0"/>
                              </a:rPr>
                            </m:ctrlPr>
                          </m:mP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𝟏𝟏</m:t>
                                  </m:r>
                                </m:sub>
                              </m:sSub>
                            </m:e>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𝟏𝟐</m:t>
                                  </m:r>
                                </m:sub>
                              </m:sSub>
                            </m:e>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𝟏𝟑</m:t>
                                  </m:r>
                                </m:sub>
                              </m:sSub>
                            </m:e>
                          </m:m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𝟐𝟏</m:t>
                                  </m:r>
                                </m:sub>
                              </m:sSub>
                            </m:e>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𝟐𝟐</m:t>
                                  </m:r>
                                </m:sub>
                              </m:sSub>
                            </m:e>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𝟐𝟑</m:t>
                                  </m:r>
                                </m:sub>
                              </m:sSub>
                            </m:e>
                          </m:mr>
                        </m:m>
                      </m:e>
                    </m:d>
                    <m:r>
                      <a:rPr lang="en-US" sz="2400" b="1" i="1" smtClean="0">
                        <a:solidFill>
                          <a:prstClr val="black"/>
                        </a:solidFill>
                        <a:latin typeface="Cambria Math" panose="02040503050406030204" pitchFamily="18" charset="0"/>
                      </a:rPr>
                      <m:t>=</m:t>
                    </m:r>
                    <m:d>
                      <m:dPr>
                        <m:begChr m:val="["/>
                        <m:endChr m:val="]"/>
                        <m:ctrlPr>
                          <a:rPr lang="en-US" sz="2400" b="1" i="1" smtClean="0">
                            <a:solidFill>
                              <a:prstClr val="black"/>
                            </a:solidFill>
                            <a:latin typeface="Cambria Math" panose="02040503050406030204" pitchFamily="18" charset="0"/>
                          </a:rPr>
                        </m:ctrlPr>
                      </m:dPr>
                      <m:e>
                        <m:m>
                          <m:mPr>
                            <m:mcs>
                              <m:mc>
                                <m:mcPr>
                                  <m:count m:val="3"/>
                                  <m:mcJc m:val="center"/>
                                </m:mcPr>
                              </m:mc>
                            </m:mcs>
                            <m:ctrlPr>
                              <a:rPr lang="en-US" sz="2400" b="1" i="1" smtClean="0">
                                <a:solidFill>
                                  <a:prstClr val="black"/>
                                </a:solidFill>
                                <a:latin typeface="Cambria Math" panose="02040503050406030204" pitchFamily="18" charset="0"/>
                              </a:rPr>
                            </m:ctrlPr>
                          </m:mPr>
                          <m:mr>
                            <m:e>
                              <m:r>
                                <m:rPr>
                                  <m:brk m:alnAt="7"/>
                                </m:rP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𝟐</m:t>
                              </m:r>
                            </m:e>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𝟒</m:t>
                              </m:r>
                            </m:e>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𝟑</m:t>
                              </m:r>
                            </m:e>
                          </m:mr>
                          <m:mr>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m:t>
                              </m:r>
                            </m:e>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𝟔</m:t>
                              </m:r>
                            </m:e>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𝟓</m:t>
                              </m:r>
                            </m:e>
                          </m:mr>
                        </m:m>
                      </m:e>
                    </m:d>
                  </m:oMath>
                </a14:m>
                <a:r>
                  <a:rPr lang="en-US" sz="2400" b="1" dirty="0">
                    <a:solidFill>
                      <a:prstClr val="black"/>
                    </a:solidFill>
                  </a:rPr>
                  <a:t>;</a:t>
                </a:r>
              </a:p>
            </p:txBody>
          </p:sp>
        </mc:Choice>
        <mc:Fallback xmlns="">
          <p:sp>
            <p:nvSpPr>
              <p:cNvPr id="3" name="TextBox 2"/>
              <p:cNvSpPr txBox="1">
                <a:spLocks noRot="1" noChangeAspect="1" noMove="1" noResize="1" noEditPoints="1" noAdjustHandles="1" noChangeArrowheads="1" noChangeShapeType="1" noTextEdit="1"/>
              </p:cNvSpPr>
              <p:nvPr/>
            </p:nvSpPr>
            <p:spPr>
              <a:xfrm>
                <a:off x="1038367" y="888998"/>
                <a:ext cx="5012591" cy="621965"/>
              </a:xfrm>
              <a:prstGeom prst="rect">
                <a:avLst/>
              </a:prstGeom>
              <a:blipFill>
                <a:blip r:embed="rId3"/>
                <a:stretch>
                  <a:fillRect r="-2795"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24825" y="2011785"/>
                <a:ext cx="1966885" cy="9803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solidFill>
                                <a:prstClr val="black"/>
                              </a:solidFill>
                              <a:latin typeface="Cambria Math" panose="02040503050406030204" pitchFamily="18" charset="0"/>
                            </a:rPr>
                          </m:ctrlPr>
                        </m:dPr>
                        <m:e>
                          <m:m>
                            <m:mPr>
                              <m:mcs>
                                <m:mc>
                                  <m:mcPr>
                                    <m:count m:val="1"/>
                                    <m:mcJc m:val="center"/>
                                  </m:mcPr>
                                </m:mc>
                              </m:mcs>
                              <m:ctrlPr>
                                <a:rPr lang="en-US" sz="2400" b="1" i="1" smtClean="0">
                                  <a:solidFill>
                                    <a:prstClr val="black"/>
                                  </a:solidFill>
                                  <a:latin typeface="Cambria Math" panose="02040503050406030204" pitchFamily="18" charset="0"/>
                                </a:rPr>
                              </m:ctrlPr>
                            </m:mP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𝟏𝟏</m:t>
                                    </m:r>
                                  </m:sub>
                                </m:sSub>
                              </m:e>
                            </m:m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𝟐𝟏</m:t>
                                    </m:r>
                                  </m:sub>
                                </m:sSub>
                              </m:e>
                            </m:m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𝟑𝟏</m:t>
                                    </m:r>
                                  </m:sub>
                                </m:sSub>
                              </m:e>
                            </m:mr>
                          </m:m>
                        </m:e>
                      </m:d>
                      <m:r>
                        <a:rPr lang="en-US" sz="2400" b="1" i="1" smtClean="0">
                          <a:solidFill>
                            <a:prstClr val="black"/>
                          </a:solidFill>
                          <a:latin typeface="Cambria Math" panose="02040503050406030204" pitchFamily="18" charset="0"/>
                        </a:rPr>
                        <m:t>=</m:t>
                      </m:r>
                      <m:d>
                        <m:dPr>
                          <m:begChr m:val="["/>
                          <m:endChr m:val="]"/>
                          <m:ctrlPr>
                            <a:rPr lang="en-US" sz="2400" b="1" i="1" smtClean="0">
                              <a:solidFill>
                                <a:prstClr val="black"/>
                              </a:solidFill>
                              <a:latin typeface="Cambria Math" panose="02040503050406030204" pitchFamily="18" charset="0"/>
                            </a:rPr>
                          </m:ctrlPr>
                        </m:dPr>
                        <m:e>
                          <m:m>
                            <m:mPr>
                              <m:mcs>
                                <m:mc>
                                  <m:mcPr>
                                    <m:count m:val="1"/>
                                    <m:mcJc m:val="center"/>
                                  </m:mcPr>
                                </m:mc>
                              </m:mcs>
                              <m:ctrlPr>
                                <a:rPr lang="en-US" sz="2400" b="1" i="1" smtClean="0">
                                  <a:solidFill>
                                    <a:prstClr val="black"/>
                                  </a:solidFill>
                                  <a:latin typeface="Cambria Math" panose="02040503050406030204" pitchFamily="18" charset="0"/>
                                </a:rPr>
                              </m:ctrlPr>
                            </m:mPr>
                            <m:mr>
                              <m:e>
                                <m:r>
                                  <m:rPr>
                                    <m:brk m:alnAt="7"/>
                                  </m:rP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m:t>
                                </m:r>
                              </m:e>
                            </m:mr>
                            <m:mr>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𝟐</m:t>
                                </m:r>
                              </m:e>
                            </m:mr>
                            <m:mr>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m:t>
                                </m:r>
                              </m:e>
                            </m:mr>
                          </m:m>
                        </m:e>
                      </m:d>
                    </m:oMath>
                  </m:oMathPara>
                </a14:m>
                <a:endParaRPr lang="en-US" sz="2400" b="1"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424825" y="2011785"/>
                <a:ext cx="1966885" cy="980333"/>
              </a:xfrm>
              <a:prstGeom prst="rect">
                <a:avLst/>
              </a:prstGeom>
              <a:blipFill>
                <a:blip r:embed="rId4"/>
                <a:stretch>
                  <a:fillRect/>
                </a:stretch>
              </a:blipFill>
            </p:spPr>
            <p:txBody>
              <a:bodyPr/>
              <a:lstStyle/>
              <a:p>
                <a:r>
                  <a:rPr lang="en-US">
                    <a:noFill/>
                  </a:rPr>
                  <a:t> </a:t>
                </a:r>
              </a:p>
            </p:txBody>
          </p:sp>
        </mc:Fallback>
      </mc:AlternateContent>
      <p:graphicFrame>
        <p:nvGraphicFramePr>
          <p:cNvPr id="2" name="Table 1"/>
          <p:cNvGraphicFramePr>
            <a:graphicFrameLocks noGrp="1"/>
          </p:cNvGraphicFramePr>
          <p:nvPr>
            <p:extLst>
              <p:ext uri="{D42A27DB-BD31-4B8C-83A1-F6EECF244321}">
                <p14:modId xmlns:p14="http://schemas.microsoft.com/office/powerpoint/2010/main" val="1486672501"/>
              </p:ext>
            </p:extLst>
          </p:nvPr>
        </p:nvGraphicFramePr>
        <p:xfrm>
          <a:off x="7036580" y="888998"/>
          <a:ext cx="3340678" cy="2103120"/>
        </p:xfrm>
        <a:graphic>
          <a:graphicData uri="http://schemas.openxmlformats.org/drawingml/2006/table">
            <a:tbl>
              <a:tblPr firstRow="1" bandRow="1">
                <a:tableStyleId>{5C22544A-7EE6-4342-B048-85BDC9FD1C3A}</a:tableStyleId>
              </a:tblPr>
              <a:tblGrid>
                <a:gridCol w="872248">
                  <a:extLst>
                    <a:ext uri="{9D8B030D-6E8A-4147-A177-3AD203B41FA5}">
                      <a16:colId xmlns:a16="http://schemas.microsoft.com/office/drawing/2014/main" val="20000"/>
                    </a:ext>
                  </a:extLst>
                </a:gridCol>
                <a:gridCol w="749717">
                  <a:extLst>
                    <a:ext uri="{9D8B030D-6E8A-4147-A177-3AD203B41FA5}">
                      <a16:colId xmlns:a16="http://schemas.microsoft.com/office/drawing/2014/main" val="20001"/>
                    </a:ext>
                  </a:extLst>
                </a:gridCol>
                <a:gridCol w="803269">
                  <a:extLst>
                    <a:ext uri="{9D8B030D-6E8A-4147-A177-3AD203B41FA5}">
                      <a16:colId xmlns:a16="http://schemas.microsoft.com/office/drawing/2014/main" val="20002"/>
                    </a:ext>
                  </a:extLst>
                </a:gridCol>
                <a:gridCol w="915444">
                  <a:extLst>
                    <a:ext uri="{9D8B030D-6E8A-4147-A177-3AD203B41FA5}">
                      <a16:colId xmlns:a16="http://schemas.microsoft.com/office/drawing/2014/main" val="20003"/>
                    </a:ext>
                  </a:extLst>
                </a:gridCol>
              </a:tblGrid>
              <a:tr h="370840">
                <a:tc>
                  <a:txBody>
                    <a:bodyPr/>
                    <a:lstStyle/>
                    <a:p>
                      <a:pPr algn="ctr"/>
                      <a:r>
                        <a:rPr lang="en-US" sz="2000" b="1" dirty="0"/>
                        <a:t>Sl. No.</a:t>
                      </a:r>
                    </a:p>
                  </a:txBody>
                  <a:tcPr/>
                </a:tc>
                <a:tc>
                  <a:txBody>
                    <a:bodyPr/>
                    <a:lstStyle/>
                    <a:p>
                      <a:pPr algn="ctr"/>
                      <a:r>
                        <a:rPr lang="en-US" sz="2000" b="1" dirty="0"/>
                        <a:t>I</a:t>
                      </a:r>
                      <a:r>
                        <a:rPr lang="en-US" sz="2000" b="1" baseline="-25000" dirty="0"/>
                        <a:t>1</a:t>
                      </a:r>
                    </a:p>
                  </a:txBody>
                  <a:tcPr/>
                </a:tc>
                <a:tc>
                  <a:txBody>
                    <a:bodyPr/>
                    <a:lstStyle/>
                    <a:p>
                      <a:pPr algn="ctr"/>
                      <a:r>
                        <a:rPr lang="en-US" sz="2000" b="1" dirty="0"/>
                        <a:t>I</a:t>
                      </a:r>
                      <a:r>
                        <a:rPr lang="en-US" sz="2000" b="1" baseline="-25000" dirty="0"/>
                        <a:t>2</a:t>
                      </a:r>
                    </a:p>
                  </a:txBody>
                  <a:tcPr/>
                </a:tc>
                <a:tc>
                  <a:txBody>
                    <a:bodyPr/>
                    <a:lstStyle/>
                    <a:p>
                      <a:pPr algn="ctr"/>
                      <a:r>
                        <a:rPr lang="en-US" sz="2000" b="1" dirty="0"/>
                        <a:t>T</a:t>
                      </a:r>
                      <a:r>
                        <a:rPr lang="en-US" sz="2000" b="1" baseline="-25000" dirty="0"/>
                        <a:t>O</a:t>
                      </a:r>
                    </a:p>
                  </a:txBody>
                  <a:tcPr/>
                </a:tc>
                <a:extLst>
                  <a:ext uri="{0D108BD9-81ED-4DB2-BD59-A6C34878D82A}">
                    <a16:rowId xmlns:a16="http://schemas.microsoft.com/office/drawing/2014/main" val="10000"/>
                  </a:ext>
                </a:extLst>
              </a:tr>
              <a:tr h="370840">
                <a:tc>
                  <a:txBody>
                    <a:bodyPr/>
                    <a:lstStyle/>
                    <a:p>
                      <a:pPr algn="ctr"/>
                      <a:r>
                        <a:rPr lang="en-US" sz="2000" b="1" dirty="0"/>
                        <a:t>1</a:t>
                      </a:r>
                    </a:p>
                  </a:txBody>
                  <a:tcPr/>
                </a:tc>
                <a:tc>
                  <a:txBody>
                    <a:bodyPr/>
                    <a:lstStyle/>
                    <a:p>
                      <a:pPr algn="ctr"/>
                      <a:r>
                        <a:rPr lang="en-US" sz="2000" b="1" dirty="0"/>
                        <a:t>0.5</a:t>
                      </a:r>
                    </a:p>
                  </a:txBody>
                  <a:tcPr/>
                </a:tc>
                <a:tc>
                  <a:txBody>
                    <a:bodyPr/>
                    <a:lstStyle/>
                    <a:p>
                      <a:pPr algn="ctr"/>
                      <a:r>
                        <a:rPr lang="en-US" sz="2000" b="1" dirty="0"/>
                        <a:t>-0.4</a:t>
                      </a:r>
                    </a:p>
                  </a:txBody>
                  <a:tcPr/>
                </a:tc>
                <a:tc>
                  <a:txBody>
                    <a:bodyPr/>
                    <a:lstStyle/>
                    <a:p>
                      <a:pPr algn="ctr"/>
                      <a:r>
                        <a:rPr lang="en-US" sz="2000" b="1" dirty="0"/>
                        <a:t>0.15</a:t>
                      </a:r>
                    </a:p>
                  </a:txBody>
                  <a:tcPr/>
                </a:tc>
                <a:extLst>
                  <a:ext uri="{0D108BD9-81ED-4DB2-BD59-A6C34878D82A}">
                    <a16:rowId xmlns:a16="http://schemas.microsoft.com/office/drawing/2014/main" val="10001"/>
                  </a:ext>
                </a:extLst>
              </a:tr>
              <a:tr h="370840">
                <a:tc>
                  <a:txBody>
                    <a:bodyPr/>
                    <a:lstStyle/>
                    <a:p>
                      <a:pPr algn="ctr"/>
                      <a:r>
                        <a:rPr lang="en-US" sz="2000" b="1" dirty="0"/>
                        <a:t>2</a:t>
                      </a:r>
                    </a:p>
                    <a:p>
                      <a:pPr algn="ctr"/>
                      <a:r>
                        <a:rPr lang="en-US" sz="2000" b="1" dirty="0"/>
                        <a:t>.</a:t>
                      </a:r>
                    </a:p>
                    <a:p>
                      <a:pPr algn="ctr"/>
                      <a:r>
                        <a:rPr lang="en-US" sz="2000" b="1" dirty="0"/>
                        <a:t>.</a:t>
                      </a:r>
                    </a:p>
                    <a:p>
                      <a:pPr algn="ctr"/>
                      <a:r>
                        <a:rPr lang="en-US" sz="2000" b="1" dirty="0"/>
                        <a:t>.</a:t>
                      </a:r>
                    </a:p>
                  </a:txBody>
                  <a:tcPr/>
                </a:tc>
                <a:tc>
                  <a:txBody>
                    <a:bodyPr/>
                    <a:lstStyle/>
                    <a:p>
                      <a:pPr algn="ctr"/>
                      <a:r>
                        <a:rPr lang="en-US" sz="2000" b="1" dirty="0"/>
                        <a:t>-</a:t>
                      </a:r>
                    </a:p>
                    <a:p>
                      <a:pPr algn="ctr"/>
                      <a:r>
                        <a:rPr lang="en-US" sz="2000" b="1" dirty="0"/>
                        <a:t>.</a:t>
                      </a:r>
                    </a:p>
                    <a:p>
                      <a:pPr algn="ctr"/>
                      <a:r>
                        <a:rPr lang="en-US" sz="2000" b="1" dirty="0"/>
                        <a:t>.</a:t>
                      </a:r>
                    </a:p>
                    <a:p>
                      <a:pPr algn="ctr"/>
                      <a:r>
                        <a:rPr lang="en-US" sz="2000" b="1" dirty="0"/>
                        <a:t>.</a:t>
                      </a:r>
                    </a:p>
                  </a:txBody>
                  <a:tcPr/>
                </a:tc>
                <a:tc>
                  <a:txBody>
                    <a:bodyPr/>
                    <a:lstStyle/>
                    <a:p>
                      <a:pPr algn="ctr"/>
                      <a:r>
                        <a:rPr lang="en-US" sz="2000" b="1" dirty="0"/>
                        <a:t>-</a:t>
                      </a:r>
                    </a:p>
                    <a:p>
                      <a:pPr algn="ctr"/>
                      <a:r>
                        <a:rPr lang="en-US" sz="2000" b="1" dirty="0"/>
                        <a:t>.</a:t>
                      </a:r>
                    </a:p>
                    <a:p>
                      <a:pPr algn="ctr"/>
                      <a:r>
                        <a:rPr lang="en-US" sz="2000" b="1" dirty="0"/>
                        <a:t>.</a:t>
                      </a:r>
                    </a:p>
                    <a:p>
                      <a:pPr algn="ctr"/>
                      <a:r>
                        <a:rPr lang="en-US" sz="2000" b="1" dirty="0"/>
                        <a:t>.</a:t>
                      </a:r>
                    </a:p>
                  </a:txBody>
                  <a:tcPr/>
                </a:tc>
                <a:tc>
                  <a:txBody>
                    <a:bodyPr/>
                    <a:lstStyle/>
                    <a:p>
                      <a:pPr algn="ctr"/>
                      <a:r>
                        <a:rPr lang="en-US" sz="2000" b="1" dirty="0"/>
                        <a:t>-</a:t>
                      </a:r>
                    </a:p>
                    <a:p>
                      <a:pPr algn="ctr"/>
                      <a:r>
                        <a:rPr lang="en-US" sz="2000" b="1" dirty="0"/>
                        <a:t>.</a:t>
                      </a:r>
                    </a:p>
                    <a:p>
                      <a:pPr algn="ctr"/>
                      <a:r>
                        <a:rPr lang="en-US" sz="2000" b="1" dirty="0"/>
                        <a:t>.</a:t>
                      </a:r>
                    </a:p>
                    <a:p>
                      <a:pPr algn="ctr"/>
                      <a:r>
                        <a:rPr lang="en-US" sz="2000" b="1" dirty="0"/>
                        <a:t>.</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 name="TextBox 3"/>
              <p:cNvSpPr txBox="1"/>
              <p:nvPr/>
            </p:nvSpPr>
            <p:spPr>
              <a:xfrm>
                <a:off x="694267" y="3492940"/>
                <a:ext cx="8890000" cy="1569660"/>
              </a:xfrm>
              <a:prstGeom prst="rect">
                <a:avLst/>
              </a:prstGeom>
              <a:noFill/>
            </p:spPr>
            <p:txBody>
              <a:bodyPr wrap="square" rtlCol="0">
                <a:spAutoFit/>
              </a:bodyPr>
              <a:lstStyle/>
              <a:p>
                <a:pPr algn="just"/>
                <a:r>
                  <a:rPr lang="en-US" sz="2400" b="1" dirty="0">
                    <a:solidFill>
                      <a:prstClr val="black"/>
                    </a:solidFill>
                  </a:rPr>
                  <a:t>Using an incremental mode of training for the case shown in the Table, calculate the changes in V (that is, </a:t>
                </a:r>
                <a14:m>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𝑽</m:t>
                    </m:r>
                  </m:oMath>
                </a14:m>
                <a:r>
                  <a:rPr lang="en-US" sz="2400" b="1" dirty="0">
                    <a:solidFill>
                      <a:prstClr val="black"/>
                    </a:solidFill>
                  </a:rPr>
                  <a:t>) and W (that is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𝑾</m:t>
                    </m:r>
                  </m:oMath>
                </a14:m>
                <a:r>
                  <a:rPr lang="en-US" sz="2400" b="1" dirty="0">
                    <a:solidFill>
                      <a:prstClr val="black"/>
                    </a:solidFill>
                  </a:rPr>
                  <a:t>) values during back-propagation of error, the learning rate </a:t>
                </a:r>
                <a14:m>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𝜼</m:t>
                    </m:r>
                  </m:oMath>
                </a14:m>
                <a:r>
                  <a:rPr lang="en-US" sz="2400" b="1" dirty="0">
                    <a:solidFill>
                      <a:prstClr val="black"/>
                    </a:solidFill>
                  </a:rPr>
                  <a:t> is assumed to be equal to 0.2. Show only one iteration.</a:t>
                </a:r>
              </a:p>
            </p:txBody>
          </p:sp>
        </mc:Choice>
        <mc:Fallback xmlns="">
          <p:sp>
            <p:nvSpPr>
              <p:cNvPr id="4" name="TextBox 3"/>
              <p:cNvSpPr txBox="1">
                <a:spLocks noRot="1" noChangeAspect="1" noMove="1" noResize="1" noEditPoints="1" noAdjustHandles="1" noChangeArrowheads="1" noChangeShapeType="1" noTextEdit="1"/>
              </p:cNvSpPr>
              <p:nvPr/>
            </p:nvSpPr>
            <p:spPr>
              <a:xfrm>
                <a:off x="694267" y="3492940"/>
                <a:ext cx="8890000" cy="1569660"/>
              </a:xfrm>
              <a:prstGeom prst="rect">
                <a:avLst/>
              </a:prstGeom>
              <a:blipFill>
                <a:blip r:embed="rId5"/>
                <a:stretch>
                  <a:fillRect l="-1097" t="-3113" r="-1029" b="-8171"/>
                </a:stretch>
              </a:blipFill>
            </p:spPr>
            <p:txBody>
              <a:bodyPr/>
              <a:lstStyle/>
              <a:p>
                <a:r>
                  <a:rPr lang="en-US">
                    <a:noFill/>
                  </a:rPr>
                  <a:t> </a:t>
                </a:r>
              </a:p>
            </p:txBody>
          </p:sp>
        </mc:Fallback>
      </mc:AlternateContent>
    </p:spTree>
    <p:extLst>
      <p:ext uri="{BB962C8B-B14F-4D97-AF65-F5344CB8AC3E}">
        <p14:creationId xmlns:p14="http://schemas.microsoft.com/office/powerpoint/2010/main" val="3932468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3533" y="711075"/>
            <a:ext cx="10560461" cy="1631216"/>
          </a:xfrm>
          <a:prstGeom prst="rect">
            <a:avLst/>
          </a:prstGeom>
          <a:noFill/>
        </p:spPr>
        <p:txBody>
          <a:bodyPr wrap="square" rtlCol="0">
            <a:spAutoFit/>
          </a:bodyPr>
          <a:lstStyle/>
          <a:p>
            <a:r>
              <a:rPr lang="en-US" sz="2800" b="1" dirty="0">
                <a:solidFill>
                  <a:srgbClr val="C00000"/>
                </a:solidFill>
              </a:rPr>
              <a:t>Solution:</a:t>
            </a:r>
            <a:endParaRPr lang="en-US" sz="2400" b="1" dirty="0">
              <a:solidFill>
                <a:prstClr val="black"/>
              </a:solidFill>
            </a:endParaRPr>
          </a:p>
          <a:p>
            <a:r>
              <a:rPr lang="en-US" sz="2400" b="1" dirty="0">
                <a:solidFill>
                  <a:srgbClr val="C00000"/>
                </a:solidFill>
              </a:rPr>
              <a:t>Forward Calculations:</a:t>
            </a:r>
          </a:p>
          <a:p>
            <a:pPr algn="just"/>
            <a:r>
              <a:rPr lang="en-US" sz="2400" b="1" dirty="0">
                <a:solidFill>
                  <a:prstClr val="black"/>
                </a:solidFill>
              </a:rPr>
              <a:t>The neurons of input layer have linear transfer function (y=x). Therefore, the output of each input layer neuron is made equal to its corresponding input value.</a:t>
            </a:r>
          </a:p>
        </p:txBody>
      </p:sp>
      <mc:AlternateContent xmlns:mc="http://schemas.openxmlformats.org/markup-compatibility/2006" xmlns:a14="http://schemas.microsoft.com/office/drawing/2010/main">
        <mc:Choice Requires="a14">
          <p:sp>
            <p:nvSpPr>
              <p:cNvPr id="4" name="TextBox 3"/>
              <p:cNvSpPr txBox="1"/>
              <p:nvPr/>
            </p:nvSpPr>
            <p:spPr>
              <a:xfrm>
                <a:off x="4284133" y="2650067"/>
                <a:ext cx="2408032"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𝑶</m:t>
                          </m:r>
                          <m:r>
                            <a:rPr lang="en-US" sz="2400" b="1" i="1" smtClean="0">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𝟓</m:t>
                      </m:r>
                    </m:oMath>
                  </m:oMathPara>
                </a14:m>
                <a:endParaRPr lang="en-US" sz="2400" b="1"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𝑶</m:t>
                          </m:r>
                          <m:r>
                            <a:rPr lang="en-US" sz="2400" b="1" i="1" smtClean="0">
                              <a:solidFill>
                                <a:prstClr val="black"/>
                              </a:solidFill>
                              <a:latin typeface="Cambria Math" panose="02040503050406030204" pitchFamily="18" charset="0"/>
                            </a:rPr>
                            <m:t>𝟐</m:t>
                          </m:r>
                        </m:sub>
                      </m:sSub>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𝟐</m:t>
                          </m:r>
                        </m:sub>
                      </m:sSub>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𝟒</m:t>
                      </m:r>
                    </m:oMath>
                  </m:oMathPara>
                </a14:m>
                <a:endParaRPr lang="en-US" sz="2400" b="1" dirty="0">
                  <a:solidFill>
                    <a:prstClr val="black"/>
                  </a:solidFill>
                </a:endParaRPr>
              </a:p>
              <a:p>
                <a:endParaRPr lang="en-US" sz="2400" b="1" dirty="0">
                  <a:solidFill>
                    <a:prstClr val="black"/>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284133" y="2650067"/>
                <a:ext cx="2408032" cy="1107996"/>
              </a:xfrm>
              <a:prstGeom prst="rect">
                <a:avLst/>
              </a:prstGeom>
              <a:blipFill>
                <a:blip r:embed="rId3"/>
                <a:stretch>
                  <a:fillRect l="-2785" r="-2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366478" y="4220685"/>
                <a:ext cx="4512004" cy="1510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𝑯</m:t>
                          </m:r>
                        </m:e>
                        <m:sub>
                          <m:r>
                            <a:rPr lang="en-US" sz="2400" b="1" i="1" smtClean="0">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𝑶</m:t>
                          </m:r>
                          <m:r>
                            <a:rPr lang="en-US" sz="2400" b="1" i="1" smtClean="0">
                              <a:solidFill>
                                <a:prstClr val="black"/>
                              </a:solidFill>
                              <a:latin typeface="Cambria Math" panose="02040503050406030204" pitchFamily="18" charset="0"/>
                            </a:rPr>
                            <m:t>𝟏</m:t>
                          </m:r>
                        </m:sub>
                      </m:sSub>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𝒗</m:t>
                          </m:r>
                        </m:e>
                        <m:sub>
                          <m:r>
                            <a:rPr lang="en-US" sz="2400" b="1" i="1">
                              <a:solidFill>
                                <a:prstClr val="black"/>
                              </a:solidFill>
                              <a:latin typeface="Cambria Math" panose="02040503050406030204" pitchFamily="18" charset="0"/>
                            </a:rPr>
                            <m:t>𝟏𝟏</m:t>
                          </m:r>
                        </m:sub>
                      </m:sSub>
                      <m:r>
                        <a:rPr lang="en-US" sz="2400" b="1" i="1" smtClean="0">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𝑶</m:t>
                          </m:r>
                          <m:r>
                            <a:rPr lang="en-US" sz="2400" b="1" i="1" smtClean="0">
                              <a:solidFill>
                                <a:prstClr val="black"/>
                              </a:solidFill>
                              <a:latin typeface="Cambria Math" panose="02040503050406030204" pitchFamily="18" charset="0"/>
                            </a:rPr>
                            <m:t>𝟐</m:t>
                          </m:r>
                        </m:sub>
                      </m:sSub>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𝒗</m:t>
                          </m:r>
                        </m:e>
                        <m:sub>
                          <m:r>
                            <a:rPr lang="en-US" sz="2400" b="1" i="1">
                              <a:solidFill>
                                <a:prstClr val="black"/>
                              </a:solidFill>
                              <a:latin typeface="Cambria Math" panose="02040503050406030204" pitchFamily="18" charset="0"/>
                            </a:rPr>
                            <m:t>𝟐𝟏</m:t>
                          </m:r>
                        </m:sub>
                      </m:sSub>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𝟎𝟔</m:t>
                      </m:r>
                    </m:oMath>
                  </m:oMathPara>
                </a14:m>
                <a:endParaRPr lang="en-US" sz="2400" b="1"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𝑯</m:t>
                          </m:r>
                        </m:e>
                        <m:sub>
                          <m:r>
                            <a:rPr lang="en-US" sz="2400" b="1" i="1">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𝟐</m:t>
                          </m:r>
                        </m:sub>
                      </m:sSub>
                      <m:r>
                        <a:rPr lang="en-US" sz="2400" b="1" i="1">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𝟏</m:t>
                          </m:r>
                        </m:sub>
                      </m:sSub>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𝒗</m:t>
                          </m:r>
                        </m:e>
                        <m:sub>
                          <m:r>
                            <a:rPr lang="en-US" sz="2400" b="1" i="1">
                              <a:solidFill>
                                <a:prstClr val="black"/>
                              </a:solidFill>
                              <a:latin typeface="Cambria Math" panose="02040503050406030204" pitchFamily="18" charset="0"/>
                            </a:rPr>
                            <m:t>𝟏𝟐</m:t>
                          </m:r>
                        </m:sub>
                      </m:sSub>
                      <m:r>
                        <a:rPr lang="en-US" sz="2400" b="1" i="1">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𝟐</m:t>
                          </m:r>
                        </m:sub>
                      </m:sSub>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𝒗</m:t>
                          </m:r>
                        </m:e>
                        <m:sub>
                          <m:r>
                            <a:rPr lang="en-US" sz="2400" b="1" i="1">
                              <a:solidFill>
                                <a:prstClr val="black"/>
                              </a:solidFill>
                              <a:latin typeface="Cambria Math" panose="02040503050406030204" pitchFamily="18" charset="0"/>
                            </a:rPr>
                            <m:t>𝟐𝟐</m:t>
                          </m:r>
                        </m:sub>
                      </m:sSub>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𝟎𝟒</m:t>
                      </m:r>
                    </m:oMath>
                  </m:oMathPara>
                </a14:m>
                <a:endParaRPr lang="en-US" sz="2400" b="1"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𝑯</m:t>
                          </m:r>
                        </m:e>
                        <m:sub>
                          <m:r>
                            <a:rPr lang="en-US" sz="2400" b="1" i="1">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𝟑</m:t>
                          </m:r>
                        </m:sub>
                      </m:sSub>
                      <m:r>
                        <a:rPr lang="en-US" sz="2400" b="1" i="1">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𝟏</m:t>
                          </m:r>
                        </m:sub>
                      </m:sSub>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𝒗</m:t>
                          </m:r>
                        </m:e>
                        <m:sub>
                          <m:r>
                            <a:rPr lang="en-US" sz="2400" b="1" i="1">
                              <a:solidFill>
                                <a:prstClr val="black"/>
                              </a:solidFill>
                              <a:latin typeface="Cambria Math" panose="02040503050406030204" pitchFamily="18" charset="0"/>
                            </a:rPr>
                            <m:t>𝟏𝟑</m:t>
                          </m:r>
                        </m:sub>
                      </m:sSub>
                      <m:r>
                        <a:rPr lang="en-US" sz="2400" b="1" i="1">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𝑰</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𝟐</m:t>
                          </m:r>
                        </m:sub>
                      </m:sSub>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𝒗</m:t>
                          </m:r>
                        </m:e>
                        <m:sub>
                          <m:r>
                            <a:rPr lang="en-US" sz="2400" b="1" i="1">
                              <a:solidFill>
                                <a:prstClr val="black"/>
                              </a:solidFill>
                              <a:latin typeface="Cambria Math" panose="02040503050406030204" pitchFamily="18" charset="0"/>
                            </a:rPr>
                            <m:t>𝟐𝟑</m:t>
                          </m:r>
                        </m:sub>
                      </m:sSub>
                      <m:r>
                        <a:rPr lang="en-US" sz="2400" b="1" i="1">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m:t>
                      </m:r>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𝟎𝟓</m:t>
                      </m:r>
                    </m:oMath>
                  </m:oMathPara>
                </a14:m>
                <a:endParaRPr lang="en-US" sz="2400" b="1" dirty="0">
                  <a:solidFill>
                    <a:prstClr val="black"/>
                  </a:solidFill>
                </a:endParaRPr>
              </a:p>
              <a:p>
                <a:endParaRPr lang="en-US" sz="2400" b="1"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366478" y="4220685"/>
                <a:ext cx="4512004" cy="1510542"/>
              </a:xfrm>
              <a:prstGeom prst="rect">
                <a:avLst/>
              </a:prstGeom>
              <a:blipFill rotWithShape="1">
                <a:blip r:embed="rId4"/>
                <a:stretch>
                  <a:fillRect l="-270" r="-676"/>
                </a:stretch>
              </a:blipFill>
            </p:spPr>
            <p:txBody>
              <a:bodyPr/>
              <a:lstStyle/>
              <a:p>
                <a:r>
                  <a:rPr lang="en-US">
                    <a:noFill/>
                  </a:rPr>
                  <a:t> </a:t>
                </a:r>
              </a:p>
            </p:txBody>
          </p:sp>
        </mc:Fallback>
      </mc:AlternateContent>
      <p:sp>
        <p:nvSpPr>
          <p:cNvPr id="7" name="TextBox 6"/>
          <p:cNvSpPr txBox="1"/>
          <p:nvPr/>
        </p:nvSpPr>
        <p:spPr>
          <a:xfrm>
            <a:off x="753533" y="3598049"/>
            <a:ext cx="9916113" cy="461665"/>
          </a:xfrm>
          <a:prstGeom prst="rect">
            <a:avLst/>
          </a:prstGeom>
          <a:noFill/>
        </p:spPr>
        <p:txBody>
          <a:bodyPr wrap="none" rtlCol="0">
            <a:spAutoFit/>
          </a:bodyPr>
          <a:lstStyle/>
          <a:p>
            <a:r>
              <a:rPr lang="en-US" sz="2400" b="1" dirty="0">
                <a:solidFill>
                  <a:prstClr val="black"/>
                </a:solidFill>
              </a:rPr>
              <a:t>The inputs of different neurons of the hidden layer are calculated as follows:</a:t>
            </a:r>
          </a:p>
        </p:txBody>
      </p:sp>
    </p:spTree>
    <p:extLst>
      <p:ext uri="{BB962C8B-B14F-4D97-AF65-F5344CB8AC3E}">
        <p14:creationId xmlns:p14="http://schemas.microsoft.com/office/powerpoint/2010/main" val="4041160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4102649" y="2579373"/>
                <a:ext cx="3078215" cy="1852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prstClr val="black"/>
                              </a:solidFill>
                              <a:latin typeface="Cambria Math" panose="02040503050406030204" pitchFamily="18" charset="0"/>
                            </a:rPr>
                          </m:ctrlPr>
                        </m:sSubPr>
                        <m:e>
                          <m:r>
                            <a:rPr lang="en-US" b="1" i="1" smtClean="0">
                              <a:solidFill>
                                <a:prstClr val="black"/>
                              </a:solidFill>
                              <a:latin typeface="Cambria Math" panose="02040503050406030204" pitchFamily="18" charset="0"/>
                            </a:rPr>
                            <m:t>𝑯</m:t>
                          </m:r>
                        </m:e>
                        <m:sub>
                          <m:r>
                            <a:rPr lang="en-US" b="1" i="1" smtClean="0">
                              <a:solidFill>
                                <a:prstClr val="black"/>
                              </a:solidFill>
                              <a:latin typeface="Cambria Math" panose="02040503050406030204" pitchFamily="18" charset="0"/>
                            </a:rPr>
                            <m:t>𝑶</m:t>
                          </m:r>
                          <m:r>
                            <a:rPr lang="en-US" b="1" i="1" smtClean="0">
                              <a:solidFill>
                                <a:prstClr val="black"/>
                              </a:solidFill>
                              <a:latin typeface="Cambria Math" panose="02040503050406030204" pitchFamily="18" charset="0"/>
                            </a:rPr>
                            <m:t>𝟏</m:t>
                          </m:r>
                        </m:sub>
                      </m:sSub>
                      <m:r>
                        <a:rPr lang="en-US" b="1" i="1" smtClean="0">
                          <a:solidFill>
                            <a:prstClr val="black"/>
                          </a:solidFill>
                          <a:latin typeface="Cambria Math" panose="02040503050406030204" pitchFamily="18" charset="0"/>
                        </a:rPr>
                        <m:t>=</m:t>
                      </m:r>
                      <m:f>
                        <m:fPr>
                          <m:ctrlPr>
                            <a:rPr lang="en-US" b="1" i="1" smtClean="0">
                              <a:solidFill>
                                <a:prstClr val="black"/>
                              </a:solidFill>
                              <a:latin typeface="Cambria Math" panose="02040503050406030204" pitchFamily="18" charset="0"/>
                            </a:rPr>
                          </m:ctrlPr>
                        </m:fPr>
                        <m:num>
                          <m:r>
                            <a:rPr lang="en-US" b="1" i="1" smtClean="0">
                              <a:solidFill>
                                <a:prstClr val="black"/>
                              </a:solidFill>
                              <a:latin typeface="Cambria Math" panose="02040503050406030204" pitchFamily="18" charset="0"/>
                            </a:rPr>
                            <m:t>𝟏</m:t>
                          </m:r>
                        </m:num>
                        <m:den>
                          <m:r>
                            <a:rPr lang="en-US" b="1" i="1" smtClean="0">
                              <a:solidFill>
                                <a:prstClr val="black"/>
                              </a:solidFill>
                              <a:latin typeface="Cambria Math" panose="02040503050406030204" pitchFamily="18" charset="0"/>
                            </a:rPr>
                            <m:t>𝟏</m:t>
                          </m:r>
                          <m:r>
                            <a:rPr lang="en-US" b="1" i="1" smtClean="0">
                              <a:solidFill>
                                <a:prstClr val="black"/>
                              </a:solidFill>
                              <a:latin typeface="Cambria Math" panose="02040503050406030204" pitchFamily="18" charset="0"/>
                            </a:rPr>
                            <m:t>+</m:t>
                          </m:r>
                          <m:sSup>
                            <m:sSupPr>
                              <m:ctrlPr>
                                <a:rPr lang="en-US" b="1" i="1" smtClean="0">
                                  <a:solidFill>
                                    <a:prstClr val="black"/>
                                  </a:solidFill>
                                  <a:latin typeface="Cambria Math" panose="02040503050406030204" pitchFamily="18" charset="0"/>
                                </a:rPr>
                              </m:ctrlPr>
                            </m:sSupPr>
                            <m:e>
                              <m:r>
                                <a:rPr lang="en-US" b="1" i="1" smtClean="0">
                                  <a:solidFill>
                                    <a:prstClr val="black"/>
                                  </a:solidFill>
                                  <a:latin typeface="Cambria Math" panose="02040503050406030204" pitchFamily="18" charset="0"/>
                                </a:rPr>
                                <m:t>𝒆</m:t>
                              </m:r>
                            </m:e>
                            <m:sup>
                              <m:r>
                                <a:rPr lang="en-US" b="1" i="1" smtClean="0">
                                  <a:solidFill>
                                    <a:prstClr val="black"/>
                                  </a:solidFill>
                                  <a:latin typeface="Cambria Math" panose="02040503050406030204" pitchFamily="18" charset="0"/>
                                </a:rPr>
                                <m:t>−</m:t>
                              </m:r>
                              <m:sSub>
                                <m:sSubPr>
                                  <m:ctrlPr>
                                    <a:rPr lang="en-US" b="1" i="1" smtClean="0">
                                      <a:solidFill>
                                        <a:prstClr val="black"/>
                                      </a:solidFill>
                                      <a:latin typeface="Cambria Math" panose="02040503050406030204" pitchFamily="18" charset="0"/>
                                    </a:rPr>
                                  </m:ctrlPr>
                                </m:sSubPr>
                                <m:e>
                                  <m:r>
                                    <a:rPr lang="en-US" b="1" i="1" smtClean="0">
                                      <a:solidFill>
                                        <a:prstClr val="black"/>
                                      </a:solidFill>
                                      <a:latin typeface="Cambria Math" panose="02040503050406030204" pitchFamily="18" charset="0"/>
                                    </a:rPr>
                                    <m:t>𝑯</m:t>
                                  </m:r>
                                </m:e>
                                <m:sub>
                                  <m:r>
                                    <a:rPr lang="en-US" b="1" i="1" smtClean="0">
                                      <a:solidFill>
                                        <a:prstClr val="black"/>
                                      </a:solidFill>
                                      <a:latin typeface="Cambria Math" panose="02040503050406030204" pitchFamily="18" charset="0"/>
                                    </a:rPr>
                                    <m:t>𝑰</m:t>
                                  </m:r>
                                  <m:r>
                                    <a:rPr lang="en-US" b="1" i="1" smtClean="0">
                                      <a:solidFill>
                                        <a:prstClr val="black"/>
                                      </a:solidFill>
                                      <a:latin typeface="Cambria Math" panose="02040503050406030204" pitchFamily="18" charset="0"/>
                                    </a:rPr>
                                    <m:t>𝟏</m:t>
                                  </m:r>
                                </m:sub>
                              </m:sSub>
                            </m:sup>
                          </m:sSup>
                        </m:den>
                      </m:f>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𝟎</m:t>
                      </m:r>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𝟓𝟏𝟒𝟗𝟗𝟓</m:t>
                      </m:r>
                    </m:oMath>
                  </m:oMathPara>
                </a14:m>
                <a:endParaRPr lang="en-US" b="1"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en-US" b="1"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𝑯</m:t>
                          </m:r>
                        </m:e>
                        <m:sub>
                          <m:r>
                            <a:rPr lang="en-US" b="1" i="1">
                              <a:solidFill>
                                <a:prstClr val="black"/>
                              </a:solidFill>
                              <a:latin typeface="Cambria Math" panose="02040503050406030204" pitchFamily="18" charset="0"/>
                            </a:rPr>
                            <m:t>𝑶</m:t>
                          </m:r>
                          <m:r>
                            <a:rPr lang="en-US" b="1" i="1" smtClean="0">
                              <a:solidFill>
                                <a:prstClr val="black"/>
                              </a:solidFill>
                              <a:latin typeface="Cambria Math" panose="02040503050406030204" pitchFamily="18" charset="0"/>
                            </a:rPr>
                            <m:t>𝟐</m:t>
                          </m:r>
                        </m:sub>
                      </m:sSub>
                      <m:r>
                        <a:rPr lang="en-US" b="1" i="1">
                          <a:solidFill>
                            <a:prstClr val="black"/>
                          </a:solidFill>
                          <a:latin typeface="Cambria Math" panose="02040503050406030204" pitchFamily="18" charset="0"/>
                        </a:rPr>
                        <m:t>=</m:t>
                      </m:r>
                      <m:f>
                        <m:fPr>
                          <m:ctrlPr>
                            <a:rPr lang="en-US" b="1" i="1">
                              <a:solidFill>
                                <a:prstClr val="black"/>
                              </a:solidFill>
                              <a:latin typeface="Cambria Math" panose="02040503050406030204" pitchFamily="18" charset="0"/>
                            </a:rPr>
                          </m:ctrlPr>
                        </m:fPr>
                        <m:num>
                          <m:r>
                            <a:rPr lang="en-US" b="1" i="1">
                              <a:solidFill>
                                <a:prstClr val="black"/>
                              </a:solidFill>
                              <a:latin typeface="Cambria Math" panose="02040503050406030204" pitchFamily="18" charset="0"/>
                            </a:rPr>
                            <m:t>𝟏</m:t>
                          </m:r>
                        </m:num>
                        <m:den>
                          <m:r>
                            <a:rPr lang="en-US" b="1" i="1">
                              <a:solidFill>
                                <a:prstClr val="black"/>
                              </a:solidFill>
                              <a:latin typeface="Cambria Math" panose="02040503050406030204" pitchFamily="18" charset="0"/>
                            </a:rPr>
                            <m:t>𝟏</m:t>
                          </m:r>
                          <m:r>
                            <a:rPr lang="en-US" b="1" i="1">
                              <a:solidFill>
                                <a:prstClr val="black"/>
                              </a:solidFill>
                              <a:latin typeface="Cambria Math" panose="02040503050406030204" pitchFamily="18" charset="0"/>
                            </a:rPr>
                            <m:t>+</m:t>
                          </m:r>
                          <m:sSup>
                            <m:sSupPr>
                              <m:ctrlPr>
                                <a:rPr lang="en-US" b="1" i="1">
                                  <a:solidFill>
                                    <a:prstClr val="black"/>
                                  </a:solidFill>
                                  <a:latin typeface="Cambria Math" panose="02040503050406030204" pitchFamily="18" charset="0"/>
                                </a:rPr>
                              </m:ctrlPr>
                            </m:sSupPr>
                            <m:e>
                              <m:r>
                                <a:rPr lang="en-US" b="1" i="1">
                                  <a:solidFill>
                                    <a:prstClr val="black"/>
                                  </a:solidFill>
                                  <a:latin typeface="Cambria Math" panose="02040503050406030204" pitchFamily="18" charset="0"/>
                                </a:rPr>
                                <m:t>𝒆</m:t>
                              </m:r>
                            </m:e>
                            <m:sup>
                              <m:r>
                                <a:rPr lang="en-US" b="1"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𝑯</m:t>
                                  </m:r>
                                </m:e>
                                <m:sub>
                                  <m:r>
                                    <a:rPr lang="en-US" b="1" i="1">
                                      <a:solidFill>
                                        <a:prstClr val="black"/>
                                      </a:solidFill>
                                      <a:latin typeface="Cambria Math" panose="02040503050406030204" pitchFamily="18" charset="0"/>
                                    </a:rPr>
                                    <m:t>𝑰</m:t>
                                  </m:r>
                                  <m:r>
                                    <a:rPr lang="en-US" b="1" i="1" smtClean="0">
                                      <a:solidFill>
                                        <a:prstClr val="black"/>
                                      </a:solidFill>
                                      <a:latin typeface="Cambria Math" panose="02040503050406030204" pitchFamily="18" charset="0"/>
                                    </a:rPr>
                                    <m:t>𝟐</m:t>
                                  </m:r>
                                </m:sub>
                              </m:sSub>
                            </m:sup>
                          </m:sSup>
                        </m:den>
                      </m:f>
                      <m:r>
                        <a:rPr lang="en-US" b="1" i="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𝟒𝟗𝟎𝟎𝟎𝟏</m:t>
                      </m:r>
                    </m:oMath>
                  </m:oMathPara>
                </a14:m>
                <a:endParaRPr lang="en-US" b="1"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en-US" b="1"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𝑯</m:t>
                          </m:r>
                        </m:e>
                        <m:sub>
                          <m:r>
                            <a:rPr lang="en-US" b="1" i="1">
                              <a:solidFill>
                                <a:prstClr val="black"/>
                              </a:solidFill>
                              <a:latin typeface="Cambria Math" panose="02040503050406030204" pitchFamily="18" charset="0"/>
                            </a:rPr>
                            <m:t>𝑶</m:t>
                          </m:r>
                          <m:r>
                            <a:rPr lang="en-US" b="1" i="1" smtClean="0">
                              <a:solidFill>
                                <a:prstClr val="black"/>
                              </a:solidFill>
                              <a:latin typeface="Cambria Math" panose="02040503050406030204" pitchFamily="18" charset="0"/>
                            </a:rPr>
                            <m:t>𝟑</m:t>
                          </m:r>
                        </m:sub>
                      </m:sSub>
                      <m:r>
                        <a:rPr lang="en-US" b="1" i="1">
                          <a:solidFill>
                            <a:prstClr val="black"/>
                          </a:solidFill>
                          <a:latin typeface="Cambria Math" panose="02040503050406030204" pitchFamily="18" charset="0"/>
                        </a:rPr>
                        <m:t>=</m:t>
                      </m:r>
                      <m:f>
                        <m:fPr>
                          <m:ctrlPr>
                            <a:rPr lang="en-US" b="1" i="1">
                              <a:solidFill>
                                <a:prstClr val="black"/>
                              </a:solidFill>
                              <a:latin typeface="Cambria Math" panose="02040503050406030204" pitchFamily="18" charset="0"/>
                            </a:rPr>
                          </m:ctrlPr>
                        </m:fPr>
                        <m:num>
                          <m:r>
                            <a:rPr lang="en-US" b="1" i="1">
                              <a:solidFill>
                                <a:prstClr val="black"/>
                              </a:solidFill>
                              <a:latin typeface="Cambria Math" panose="02040503050406030204" pitchFamily="18" charset="0"/>
                            </a:rPr>
                            <m:t>𝟏</m:t>
                          </m:r>
                        </m:num>
                        <m:den>
                          <m:r>
                            <a:rPr lang="en-US" b="1" i="1">
                              <a:solidFill>
                                <a:prstClr val="black"/>
                              </a:solidFill>
                              <a:latin typeface="Cambria Math" panose="02040503050406030204" pitchFamily="18" charset="0"/>
                            </a:rPr>
                            <m:t>𝟏</m:t>
                          </m:r>
                          <m:r>
                            <a:rPr lang="en-US" b="1" i="1">
                              <a:solidFill>
                                <a:prstClr val="black"/>
                              </a:solidFill>
                              <a:latin typeface="Cambria Math" panose="02040503050406030204" pitchFamily="18" charset="0"/>
                            </a:rPr>
                            <m:t>+</m:t>
                          </m:r>
                          <m:sSup>
                            <m:sSupPr>
                              <m:ctrlPr>
                                <a:rPr lang="en-US" b="1" i="1">
                                  <a:solidFill>
                                    <a:prstClr val="black"/>
                                  </a:solidFill>
                                  <a:latin typeface="Cambria Math" panose="02040503050406030204" pitchFamily="18" charset="0"/>
                                </a:rPr>
                              </m:ctrlPr>
                            </m:sSupPr>
                            <m:e>
                              <m:r>
                                <a:rPr lang="en-US" b="1" i="1">
                                  <a:solidFill>
                                    <a:prstClr val="black"/>
                                  </a:solidFill>
                                  <a:latin typeface="Cambria Math" panose="02040503050406030204" pitchFamily="18" charset="0"/>
                                </a:rPr>
                                <m:t>𝒆</m:t>
                              </m:r>
                            </m:e>
                            <m:sup>
                              <m:r>
                                <a:rPr lang="en-US" b="1" i="1">
                                  <a:solidFill>
                                    <a:prstClr val="black"/>
                                  </a:solidFill>
                                  <a:latin typeface="Cambria Math" panose="02040503050406030204" pitchFamily="18" charset="0"/>
                                </a:rPr>
                                <m:t>−</m:t>
                              </m:r>
                              <m:sSub>
                                <m:sSubPr>
                                  <m:ctrlPr>
                                    <a:rPr lang="en-US" b="1" i="1">
                                      <a:solidFill>
                                        <a:prstClr val="black"/>
                                      </a:solidFill>
                                      <a:latin typeface="Cambria Math" panose="02040503050406030204" pitchFamily="18" charset="0"/>
                                    </a:rPr>
                                  </m:ctrlPr>
                                </m:sSubPr>
                                <m:e>
                                  <m:r>
                                    <a:rPr lang="en-US" b="1" i="1">
                                      <a:solidFill>
                                        <a:prstClr val="black"/>
                                      </a:solidFill>
                                      <a:latin typeface="Cambria Math" panose="02040503050406030204" pitchFamily="18" charset="0"/>
                                    </a:rPr>
                                    <m:t>𝑯</m:t>
                                  </m:r>
                                </m:e>
                                <m:sub>
                                  <m:r>
                                    <a:rPr lang="en-US" b="1" i="1">
                                      <a:solidFill>
                                        <a:prstClr val="black"/>
                                      </a:solidFill>
                                      <a:latin typeface="Cambria Math" panose="02040503050406030204" pitchFamily="18" charset="0"/>
                                    </a:rPr>
                                    <m:t>𝑰</m:t>
                                  </m:r>
                                  <m:r>
                                    <a:rPr lang="en-US" b="1" i="1" smtClean="0">
                                      <a:solidFill>
                                        <a:prstClr val="black"/>
                                      </a:solidFill>
                                      <a:latin typeface="Cambria Math" panose="02040503050406030204" pitchFamily="18" charset="0"/>
                                    </a:rPr>
                                    <m:t>𝟑</m:t>
                                  </m:r>
                                </m:sub>
                              </m:sSub>
                            </m:sup>
                          </m:sSup>
                        </m:den>
                      </m:f>
                      <m:r>
                        <a:rPr lang="en-US" b="1" i="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𝟎</m:t>
                      </m:r>
                      <m:r>
                        <a:rPr lang="en-US" b="1" i="1">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𝟒𝟖𝟕𝟓𝟎𝟑</m:t>
                      </m:r>
                    </m:oMath>
                  </m:oMathPara>
                </a14:m>
                <a:endParaRPr lang="en-US" b="1" dirty="0">
                  <a:solidFill>
                    <a:prstClr val="black"/>
                  </a:solidFill>
                </a:endParaRPr>
              </a:p>
              <a:p>
                <a:endParaRPr lang="en-US" b="1" dirty="0">
                  <a:solidFill>
                    <a:prstClr val="black"/>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102649" y="2579373"/>
                <a:ext cx="3078215" cy="185204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07966" y="1079134"/>
                <a:ext cx="11219051" cy="995272"/>
              </a:xfrm>
              <a:prstGeom prst="rect">
                <a:avLst/>
              </a:prstGeom>
              <a:noFill/>
            </p:spPr>
            <p:txBody>
              <a:bodyPr wrap="square" rtlCol="0">
                <a:spAutoFit/>
              </a:bodyPr>
              <a:lstStyle/>
              <a:p>
                <a:r>
                  <a:rPr lang="en-US" sz="2400" b="1" dirty="0">
                    <a:solidFill>
                      <a:prstClr val="black"/>
                    </a:solidFill>
                  </a:rPr>
                  <a:t>The neurons of the hidden layer are assumed to have log-sigmoid transfer function (</a:t>
                </a:r>
                <a14:m>
                  <m:oMath xmlns:m="http://schemas.openxmlformats.org/officeDocument/2006/math">
                    <m:r>
                      <a:rPr lang="en-US" sz="2400" b="1" i="1" smtClean="0">
                        <a:solidFill>
                          <a:prstClr val="black"/>
                        </a:solidFill>
                        <a:latin typeface="Cambria Math" panose="02040503050406030204" pitchFamily="18" charset="0"/>
                      </a:rPr>
                      <m:t>𝒚</m:t>
                    </m:r>
                    <m:r>
                      <a:rPr lang="en-US" sz="2400" b="1" i="1" smtClean="0">
                        <a:solidFill>
                          <a:prstClr val="black"/>
                        </a:solidFill>
                        <a:latin typeface="Cambria Math" panose="02040503050406030204" pitchFamily="18" charset="0"/>
                      </a:rPr>
                      <m:t>=</m:t>
                    </m:r>
                    <m:f>
                      <m:fPr>
                        <m:ctrlPr>
                          <a:rPr lang="en-US" sz="2400" b="1" i="1" smtClean="0">
                            <a:solidFill>
                              <a:prstClr val="black"/>
                            </a:solidFill>
                            <a:latin typeface="Cambria Math" panose="02040503050406030204" pitchFamily="18" charset="0"/>
                          </a:rPr>
                        </m:ctrlPr>
                      </m:fPr>
                      <m:num>
                        <m:r>
                          <a:rPr lang="en-US" sz="2400" b="1" i="1" smtClean="0">
                            <a:solidFill>
                              <a:prstClr val="black"/>
                            </a:solidFill>
                            <a:latin typeface="Cambria Math" panose="02040503050406030204" pitchFamily="18" charset="0"/>
                          </a:rPr>
                          <m:t>𝟏</m:t>
                        </m:r>
                      </m:num>
                      <m:den>
                        <m:r>
                          <a:rPr lang="en-US" sz="2400" b="1" i="1" smtClean="0">
                            <a:solidFill>
                              <a:prstClr val="black"/>
                            </a:solidFill>
                            <a:latin typeface="Cambria Math" panose="02040503050406030204" pitchFamily="18" charset="0"/>
                          </a:rPr>
                          <m:t>𝟏</m:t>
                        </m:r>
                        <m:r>
                          <a:rPr lang="en-US" sz="2400" b="1" i="1" smtClean="0">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𝒆</m:t>
                            </m:r>
                          </m:e>
                          <m:sup>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𝒙</m:t>
                            </m:r>
                          </m:sup>
                        </m:sSup>
                      </m:den>
                    </m:f>
                  </m:oMath>
                </a14:m>
                <a:r>
                  <a:rPr lang="en-US" sz="2400" b="1" dirty="0">
                    <a:solidFill>
                      <a:prstClr val="black"/>
                    </a:solidFill>
                  </a:rPr>
                  <a:t>). The outputs of different hidden neurons are determined like the following: </a:t>
                </a:r>
              </a:p>
            </p:txBody>
          </p:sp>
        </mc:Choice>
        <mc:Fallback xmlns="">
          <p:sp>
            <p:nvSpPr>
              <p:cNvPr id="8" name="TextBox 7"/>
              <p:cNvSpPr txBox="1">
                <a:spLocks noRot="1" noChangeAspect="1" noMove="1" noResize="1" noEditPoints="1" noAdjustHandles="1" noChangeArrowheads="1" noChangeShapeType="1" noTextEdit="1"/>
              </p:cNvSpPr>
              <p:nvPr/>
            </p:nvSpPr>
            <p:spPr>
              <a:xfrm>
                <a:off x="607966" y="1079134"/>
                <a:ext cx="11219051" cy="995272"/>
              </a:xfrm>
              <a:prstGeom prst="rect">
                <a:avLst/>
              </a:prstGeom>
              <a:blipFill>
                <a:blip r:embed="rId4"/>
                <a:stretch>
                  <a:fillRect l="-870" t="-4908" r="-1413" b="-5521"/>
                </a:stretch>
              </a:blipFill>
            </p:spPr>
            <p:txBody>
              <a:bodyPr/>
              <a:lstStyle/>
              <a:p>
                <a:r>
                  <a:rPr lang="en-US">
                    <a:noFill/>
                  </a:rPr>
                  <a:t> </a:t>
                </a:r>
              </a:p>
            </p:txBody>
          </p:sp>
        </mc:Fallback>
      </mc:AlternateContent>
    </p:spTree>
    <p:extLst>
      <p:ext uri="{BB962C8B-B14F-4D97-AF65-F5344CB8AC3E}">
        <p14:creationId xmlns:p14="http://schemas.microsoft.com/office/powerpoint/2010/main" val="2335093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2720858" y="1792483"/>
                <a:ext cx="67129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𝑶</m:t>
                          </m:r>
                        </m:e>
                        <m:sub>
                          <m:r>
                            <a:rPr lang="en-US" sz="2400" b="1" i="1" smtClean="0">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𝑯</m:t>
                          </m:r>
                        </m:e>
                        <m:sub>
                          <m:r>
                            <a:rPr lang="en-US" sz="2400" b="1" i="1" smtClean="0">
                              <a:solidFill>
                                <a:prstClr val="black"/>
                              </a:solidFill>
                              <a:latin typeface="Cambria Math" panose="02040503050406030204" pitchFamily="18" charset="0"/>
                            </a:rPr>
                            <m:t>𝑶</m:t>
                          </m:r>
                          <m:r>
                            <a:rPr lang="en-US" sz="2400" b="1" i="1" smtClean="0">
                              <a:solidFill>
                                <a:prstClr val="black"/>
                              </a:solidFill>
                              <a:latin typeface="Cambria Math" panose="02040503050406030204" pitchFamily="18" charset="0"/>
                            </a:rPr>
                            <m:t>𝟏</m:t>
                          </m:r>
                        </m:sub>
                      </m:sSub>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𝟏𝟏</m:t>
                          </m:r>
                        </m:sub>
                      </m:sSub>
                      <m:r>
                        <a:rPr lang="en-US" sz="2400" b="1" i="1" smtClean="0">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𝑯</m:t>
                          </m:r>
                        </m:e>
                        <m:sub>
                          <m:r>
                            <a:rPr lang="en-US" sz="2400" b="1" i="1">
                              <a:solidFill>
                                <a:prstClr val="black"/>
                              </a:solidFill>
                              <a:latin typeface="Cambria Math" panose="02040503050406030204" pitchFamily="18" charset="0"/>
                            </a:rPr>
                            <m:t>𝑶</m:t>
                          </m:r>
                          <m:r>
                            <a:rPr lang="en-US" sz="2400" b="1" i="1" smtClean="0">
                              <a:solidFill>
                                <a:prstClr val="black"/>
                              </a:solidFill>
                              <a:latin typeface="Cambria Math" panose="02040503050406030204" pitchFamily="18" charset="0"/>
                            </a:rPr>
                            <m:t>𝟐</m:t>
                          </m:r>
                        </m:sub>
                      </m:sSub>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𝟐𝟏</m:t>
                          </m:r>
                        </m:sub>
                      </m:sSub>
                      <m:r>
                        <a:rPr lang="en-US" sz="2400" b="1" i="1" smtClean="0">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𝑯</m:t>
                          </m:r>
                        </m:e>
                        <m:sub>
                          <m:r>
                            <a:rPr lang="en-US" sz="2400" b="1" i="1">
                              <a:solidFill>
                                <a:prstClr val="black"/>
                              </a:solidFill>
                              <a:latin typeface="Cambria Math" panose="02040503050406030204" pitchFamily="18" charset="0"/>
                            </a:rPr>
                            <m:t>𝑶</m:t>
                          </m:r>
                          <m:r>
                            <a:rPr lang="en-US" sz="2400" b="1" i="1" smtClean="0">
                              <a:solidFill>
                                <a:prstClr val="black"/>
                              </a:solidFill>
                              <a:latin typeface="Cambria Math" panose="02040503050406030204" pitchFamily="18" charset="0"/>
                            </a:rPr>
                            <m:t>𝟑</m:t>
                          </m:r>
                        </m:sub>
                      </m:sSub>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𝟑</m:t>
                          </m:r>
                          <m:r>
                            <a:rPr lang="en-US" sz="2400" b="1" i="1">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𝟏𝟗𝟖𝟐𝟒𝟗</m:t>
                      </m:r>
                    </m:oMath>
                  </m:oMathPara>
                </a14:m>
                <a:endParaRPr lang="en-US" sz="2400" b="1" dirty="0">
                  <a:solidFill>
                    <a:prstClr val="black"/>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720858" y="1792483"/>
                <a:ext cx="6712928" cy="369332"/>
              </a:xfrm>
              <a:prstGeom prst="rect">
                <a:avLst/>
              </a:prstGeom>
              <a:blipFill rotWithShape="0">
                <a:blip r:embed="rId3"/>
                <a:stretch>
                  <a:fillRect l="-544" r="-63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616380" y="3327455"/>
                <a:ext cx="4389535" cy="8241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𝑶</m:t>
                          </m:r>
                        </m:e>
                        <m:sub>
                          <m:r>
                            <a:rPr lang="en-US" sz="2400" b="1" i="1" smtClean="0">
                              <a:solidFill>
                                <a:prstClr val="black"/>
                              </a:solidFill>
                              <a:latin typeface="Cambria Math" panose="02040503050406030204" pitchFamily="18" charset="0"/>
                            </a:rPr>
                            <m:t>𝑶</m:t>
                          </m:r>
                          <m:r>
                            <a:rPr lang="en-US" sz="2400" b="1" i="1" smtClean="0">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m:t>
                      </m:r>
                      <m:f>
                        <m:fPr>
                          <m:ctrlPr>
                            <a:rPr lang="en-US" sz="2400" b="1" i="1" smtClean="0">
                              <a:solidFill>
                                <a:prstClr val="black"/>
                              </a:solidFill>
                              <a:latin typeface="Cambria Math" panose="02040503050406030204" pitchFamily="18" charset="0"/>
                            </a:rPr>
                          </m:ctrlPr>
                        </m:fPr>
                        <m:num>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𝒆</m:t>
                              </m:r>
                            </m:e>
                            <m:sup>
                              <m:r>
                                <a:rPr lang="en-US" sz="2400" b="1" i="1" smtClean="0">
                                  <a:solidFill>
                                    <a:prstClr val="black"/>
                                  </a:solidFill>
                                  <a:latin typeface="Cambria Math" panose="02040503050406030204" pitchFamily="18" charset="0"/>
                                </a:rPr>
                                <m:t>𝑶</m:t>
                              </m:r>
                              <m:r>
                                <a:rPr lang="en-US" sz="2400" b="1" i="1" baseline="-25000" smtClean="0">
                                  <a:solidFill>
                                    <a:prstClr val="black"/>
                                  </a:solidFill>
                                  <a:latin typeface="Cambria Math" panose="02040503050406030204" pitchFamily="18" charset="0"/>
                                </a:rPr>
                                <m:t>𝑰</m:t>
                              </m:r>
                              <m:r>
                                <a:rPr lang="en-US" sz="2400" b="1" i="1" baseline="-25000" smtClean="0">
                                  <a:solidFill>
                                    <a:prstClr val="black"/>
                                  </a:solidFill>
                                  <a:latin typeface="Cambria Math" panose="02040503050406030204" pitchFamily="18" charset="0"/>
                                </a:rPr>
                                <m:t>𝟏</m:t>
                              </m:r>
                            </m:sup>
                          </m:sSup>
                          <m:r>
                            <a:rPr lang="en-US" sz="2400" b="1" i="1" smtClean="0">
                              <a:solidFill>
                                <a:prstClr val="black"/>
                              </a:solidFill>
                              <a:latin typeface="Cambria Math" panose="02040503050406030204" pitchFamily="18" charset="0"/>
                            </a:rPr>
                            <m:t>−</m:t>
                          </m:r>
                          <m:sSup>
                            <m:sSupPr>
                              <m:ctrlPr>
                                <a:rPr lang="en-US" sz="2400" b="1" i="1" smtClean="0">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𝒆</m:t>
                              </m:r>
                            </m:e>
                            <m:sup>
                              <m:r>
                                <a:rPr lang="en-US" sz="2400" b="1" i="1" smtClean="0">
                                  <a:solidFill>
                                    <a:prstClr val="black"/>
                                  </a:solidFill>
                                  <a:latin typeface="Cambria Math" panose="02040503050406030204" pitchFamily="18" charset="0"/>
                                </a:rPr>
                                <m:t>−</m:t>
                              </m:r>
                              <m:sSubSup>
                                <m:sSubSupPr>
                                  <m:ctrlPr>
                                    <a:rPr lang="en-US" sz="2400" b="1" i="1" smtClean="0">
                                      <a:solidFill>
                                        <a:prstClr val="black"/>
                                      </a:solidFill>
                                      <a:latin typeface="Cambria Math" panose="02040503050406030204" pitchFamily="18" charset="0"/>
                                    </a:rPr>
                                  </m:ctrlPr>
                                </m:sSubSupPr>
                                <m:e>
                                  <m:r>
                                    <a:rPr lang="en-US" sz="2400" b="1" i="1" smtClean="0">
                                      <a:solidFill>
                                        <a:prstClr val="black"/>
                                      </a:solidFill>
                                      <a:latin typeface="Cambria Math" panose="02040503050406030204" pitchFamily="18" charset="0"/>
                                    </a:rPr>
                                    <m:t>𝑶</m:t>
                                  </m:r>
                                </m:e>
                                <m:sub>
                                  <m:r>
                                    <a:rPr lang="en-US" sz="2400" b="1" i="1" smtClean="0">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𝟏</m:t>
                                  </m:r>
                                </m:sub>
                                <m:sup/>
                              </m:sSubSup>
                            </m:sup>
                          </m:sSup>
                        </m:num>
                        <m:den>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𝒆</m:t>
                              </m:r>
                            </m:e>
                            <m:sup>
                              <m:r>
                                <a:rPr lang="en-US" sz="2400" b="1" i="1">
                                  <a:solidFill>
                                    <a:prstClr val="black"/>
                                  </a:solidFill>
                                  <a:latin typeface="Cambria Math" panose="02040503050406030204" pitchFamily="18" charset="0"/>
                                </a:rPr>
                                <m:t>𝑶</m:t>
                              </m:r>
                              <m:r>
                                <a:rPr lang="en-US" sz="2400" b="1" i="1" baseline="-25000">
                                  <a:solidFill>
                                    <a:prstClr val="black"/>
                                  </a:solidFill>
                                  <a:latin typeface="Cambria Math" panose="02040503050406030204" pitchFamily="18" charset="0"/>
                                </a:rPr>
                                <m:t>𝑰</m:t>
                              </m:r>
                              <m:r>
                                <a:rPr lang="en-US" sz="2400" b="1" i="1" baseline="-25000">
                                  <a:solidFill>
                                    <a:prstClr val="black"/>
                                  </a:solidFill>
                                  <a:latin typeface="Cambria Math" panose="02040503050406030204" pitchFamily="18" charset="0"/>
                                </a:rPr>
                                <m:t>𝟏</m:t>
                              </m:r>
                            </m:sup>
                          </m:sSup>
                          <m:sSup>
                            <m:sSupPr>
                              <m:ctrlPr>
                                <a:rPr lang="en-US" sz="2400" b="1" i="1">
                                  <a:solidFill>
                                    <a:prstClr val="black"/>
                                  </a:solidFill>
                                  <a:latin typeface="Cambria Math" panose="02040503050406030204" pitchFamily="18" charset="0"/>
                                </a:rPr>
                              </m:ctrlPr>
                            </m:sSupPr>
                            <m:e>
                              <m:r>
                                <a:rPr lang="en-US" sz="2400" b="1" i="1" smtClean="0">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𝒆</m:t>
                              </m:r>
                            </m:e>
                            <m:sup>
                              <m:r>
                                <a:rPr lang="en-US" sz="2400" b="1" i="1">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𝑶</m:t>
                                  </m:r>
                                </m:e>
                                <m:sub>
                                  <m:r>
                                    <a:rPr lang="en-US" sz="2400" b="1" i="1" smtClean="0">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𝟏</m:t>
                                  </m:r>
                                </m:sub>
                              </m:sSub>
                            </m:sup>
                          </m:sSup>
                        </m:den>
                      </m:f>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𝟏𝟗𝟓𝟔𝟗𝟐</m:t>
                      </m:r>
                    </m:oMath>
                  </m:oMathPara>
                </a14:m>
                <a:endParaRPr lang="en-US" sz="2400" b="1"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616380" y="3327455"/>
                <a:ext cx="4389535" cy="82413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616380" y="4915267"/>
                <a:ext cx="4281941"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rPr>
                        <m:t>𝑬</m:t>
                      </m:r>
                      <m:r>
                        <a:rPr lang="en-US" sz="2400" b="1" i="1" smtClean="0">
                          <a:solidFill>
                            <a:prstClr val="black"/>
                          </a:solidFill>
                          <a:latin typeface="Cambria Math" panose="02040503050406030204" pitchFamily="18" charset="0"/>
                        </a:rPr>
                        <m:t>=</m:t>
                      </m:r>
                      <m:f>
                        <m:fPr>
                          <m:ctrlPr>
                            <a:rPr lang="en-US" sz="2400" b="1" i="1" smtClean="0">
                              <a:solidFill>
                                <a:prstClr val="black"/>
                              </a:solidFill>
                              <a:latin typeface="Cambria Math" panose="02040503050406030204" pitchFamily="18" charset="0"/>
                            </a:rPr>
                          </m:ctrlPr>
                        </m:fPr>
                        <m:num>
                          <m:r>
                            <a:rPr lang="en-US" sz="2400" b="1" i="1" smtClean="0">
                              <a:solidFill>
                                <a:prstClr val="black"/>
                              </a:solidFill>
                              <a:latin typeface="Cambria Math" panose="02040503050406030204" pitchFamily="18" charset="0"/>
                            </a:rPr>
                            <m:t>𝟏</m:t>
                          </m:r>
                        </m:num>
                        <m:den>
                          <m:r>
                            <a:rPr lang="en-US" sz="2400" b="1" i="1" smtClean="0">
                              <a:solidFill>
                                <a:prstClr val="black"/>
                              </a:solidFill>
                              <a:latin typeface="Cambria Math" panose="02040503050406030204" pitchFamily="18" charset="0"/>
                            </a:rPr>
                            <m:t>𝟐</m:t>
                          </m:r>
                        </m:den>
                      </m:f>
                      <m:sSup>
                        <m:sSupPr>
                          <m:ctrlPr>
                            <a:rPr lang="en-US" sz="2400" b="1" i="1" smtClean="0">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𝑻</m:t>
                              </m:r>
                            </m:e>
                            <m:sub>
                              <m:r>
                                <a:rPr lang="en-US" sz="2400" b="1" i="1">
                                  <a:solidFill>
                                    <a:prstClr val="black"/>
                                  </a:solidFill>
                                  <a:latin typeface="Cambria Math" panose="02040503050406030204" pitchFamily="18" charset="0"/>
                                </a:rPr>
                                <m:t>𝑶</m:t>
                              </m:r>
                            </m:sub>
                          </m:sSub>
                          <m:r>
                            <a:rPr lang="en-US" sz="2400" b="1" i="1">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𝑶</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𝟏</m:t>
                              </m:r>
                            </m:sub>
                          </m:sSub>
                          <m:r>
                            <a:rPr lang="en-US" sz="2400" b="1" i="1">
                              <a:solidFill>
                                <a:prstClr val="black"/>
                              </a:solidFill>
                              <a:latin typeface="Cambria Math" panose="02040503050406030204" pitchFamily="18" charset="0"/>
                            </a:rPr>
                            <m:t>)</m:t>
                          </m:r>
                        </m:e>
                        <m:sup>
                          <m:r>
                            <a:rPr lang="en-US" sz="2400" b="1" i="1" smtClean="0">
                              <a:solidFill>
                                <a:prstClr val="black"/>
                              </a:solidFill>
                              <a:latin typeface="Cambria Math" panose="02040503050406030204" pitchFamily="18" charset="0"/>
                            </a:rPr>
                            <m:t>𝟐</m:t>
                          </m:r>
                        </m:sup>
                      </m:sSup>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𝟎𝟎𝟏𝟎𝟒𝟒</m:t>
                      </m:r>
                    </m:oMath>
                  </m:oMathPara>
                </a14:m>
                <a:endParaRPr lang="en-US" sz="2400" b="1" baseline="-2500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616380" y="4915267"/>
                <a:ext cx="4281941" cy="691471"/>
              </a:xfrm>
              <a:prstGeom prst="rect">
                <a:avLst/>
              </a:prstGeom>
              <a:blipFill>
                <a:blip r:embed="rId5"/>
                <a:stretch>
                  <a:fillRect/>
                </a:stretch>
              </a:blipFill>
            </p:spPr>
            <p:txBody>
              <a:bodyPr/>
              <a:lstStyle/>
              <a:p>
                <a:r>
                  <a:rPr lang="en-US">
                    <a:noFill/>
                  </a:rPr>
                  <a:t> </a:t>
                </a:r>
              </a:p>
            </p:txBody>
          </p:sp>
        </mc:Fallback>
      </mc:AlternateContent>
      <p:sp>
        <p:nvSpPr>
          <p:cNvPr id="11" name="TextBox 10"/>
          <p:cNvSpPr txBox="1"/>
          <p:nvPr/>
        </p:nvSpPr>
        <p:spPr>
          <a:xfrm>
            <a:off x="898564" y="1010697"/>
            <a:ext cx="8535222" cy="461665"/>
          </a:xfrm>
          <a:prstGeom prst="rect">
            <a:avLst/>
          </a:prstGeom>
          <a:noFill/>
        </p:spPr>
        <p:txBody>
          <a:bodyPr wrap="none" rtlCol="0">
            <a:spAutoFit/>
          </a:bodyPr>
          <a:lstStyle/>
          <a:p>
            <a:r>
              <a:rPr lang="en-US" sz="2400" b="1" dirty="0">
                <a:solidFill>
                  <a:prstClr val="black"/>
                </a:solidFill>
              </a:rPr>
              <a:t>Now, the input of the output neuron can be calculated as follows:</a:t>
            </a:r>
          </a:p>
        </p:txBody>
      </p:sp>
      <p:sp>
        <p:nvSpPr>
          <p:cNvPr id="12" name="TextBox 11"/>
          <p:cNvSpPr txBox="1"/>
          <p:nvPr/>
        </p:nvSpPr>
        <p:spPr>
          <a:xfrm>
            <a:off x="898564" y="2419600"/>
            <a:ext cx="10005997" cy="830997"/>
          </a:xfrm>
          <a:prstGeom prst="rect">
            <a:avLst/>
          </a:prstGeom>
          <a:noFill/>
        </p:spPr>
        <p:txBody>
          <a:bodyPr wrap="square" rtlCol="0">
            <a:spAutoFit/>
          </a:bodyPr>
          <a:lstStyle/>
          <a:p>
            <a:r>
              <a:rPr lang="en-US" sz="2400" b="1" dirty="0">
                <a:solidFill>
                  <a:prstClr val="black"/>
                </a:solidFill>
              </a:rPr>
              <a:t>As the output neuron has a tan-sigmoid transfer function, its output can be determined like the following: </a:t>
            </a:r>
          </a:p>
        </p:txBody>
      </p:sp>
      <p:sp>
        <p:nvSpPr>
          <p:cNvPr id="13" name="TextBox 12"/>
          <p:cNvSpPr txBox="1"/>
          <p:nvPr/>
        </p:nvSpPr>
        <p:spPr>
          <a:xfrm>
            <a:off x="1446758" y="4197835"/>
            <a:ext cx="7398244" cy="461665"/>
          </a:xfrm>
          <a:prstGeom prst="rect">
            <a:avLst/>
          </a:prstGeom>
          <a:noFill/>
        </p:spPr>
        <p:txBody>
          <a:bodyPr wrap="none" rtlCol="0">
            <a:spAutoFit/>
          </a:bodyPr>
          <a:lstStyle/>
          <a:p>
            <a:r>
              <a:rPr lang="en-US" sz="2400" b="1" dirty="0">
                <a:solidFill>
                  <a:prstClr val="black"/>
                </a:solidFill>
              </a:rPr>
              <a:t>The squared error in prediction is found to be as follows:</a:t>
            </a:r>
          </a:p>
        </p:txBody>
      </p:sp>
    </p:spTree>
    <p:extLst>
      <p:ext uri="{BB962C8B-B14F-4D97-AF65-F5344CB8AC3E}">
        <p14:creationId xmlns:p14="http://schemas.microsoft.com/office/powerpoint/2010/main" val="2463968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7239" y="662198"/>
            <a:ext cx="3866251" cy="461665"/>
          </a:xfrm>
          <a:prstGeom prst="rect">
            <a:avLst/>
          </a:prstGeom>
          <a:noFill/>
        </p:spPr>
        <p:txBody>
          <a:bodyPr wrap="none" rtlCol="0">
            <a:spAutoFit/>
          </a:bodyPr>
          <a:lstStyle/>
          <a:p>
            <a:r>
              <a:rPr lang="en-US" sz="2400" b="1" dirty="0">
                <a:solidFill>
                  <a:srgbClr val="C00000"/>
                </a:solidFill>
              </a:rPr>
              <a:t>Back-propagation Algorithm:</a:t>
            </a:r>
          </a:p>
        </p:txBody>
      </p:sp>
      <mc:AlternateContent xmlns:mc="http://schemas.openxmlformats.org/markup-compatibility/2006" xmlns:a14="http://schemas.microsoft.com/office/drawing/2010/main">
        <mc:Choice Requires="a14">
          <p:sp>
            <p:nvSpPr>
              <p:cNvPr id="3" name="TextBox 2"/>
              <p:cNvSpPr txBox="1"/>
              <p:nvPr/>
            </p:nvSpPr>
            <p:spPr>
              <a:xfrm>
                <a:off x="4004734" y="1676400"/>
                <a:ext cx="2467920"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𝒘</m:t>
                          </m:r>
                        </m:e>
                        <m:sub>
                          <m:r>
                            <a:rPr lang="en-US" sz="2400" b="1" i="1" smtClean="0">
                              <a:solidFill>
                                <a:prstClr val="black"/>
                              </a:solidFill>
                              <a:latin typeface="Cambria Math" panose="02040503050406030204" pitchFamily="18" charset="0"/>
                              <a:ea typeface="Cambria Math" panose="02040503050406030204" pitchFamily="18" charset="0"/>
                            </a:rPr>
                            <m:t>𝟏𝟏</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𝜼</m:t>
                      </m:r>
                      <m:f>
                        <m:fPr>
                          <m:ctrlPr>
                            <a:rPr lang="en-US" sz="2400" b="1" i="1" smtClean="0">
                              <a:solidFill>
                                <a:prstClr val="black"/>
                              </a:solidFill>
                              <a:latin typeface="Cambria Math" panose="02040503050406030204" pitchFamily="18" charset="0"/>
                              <a:ea typeface="Cambria Math" panose="02040503050406030204" pitchFamily="18" charset="0"/>
                            </a:rPr>
                          </m:ctrlPr>
                        </m:fPr>
                        <m:num>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𝑬</m:t>
                          </m:r>
                        </m:num>
                        <m:den>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𝒘</m:t>
                              </m:r>
                            </m:e>
                            <m:sub>
                              <m:r>
                                <a:rPr lang="en-US" sz="2400" b="1" i="1" smtClean="0">
                                  <a:solidFill>
                                    <a:prstClr val="black"/>
                                  </a:solidFill>
                                  <a:latin typeface="Cambria Math" panose="02040503050406030204" pitchFamily="18" charset="0"/>
                                  <a:ea typeface="Cambria Math" panose="02040503050406030204" pitchFamily="18" charset="0"/>
                                </a:rPr>
                                <m:t>𝟏𝟏</m:t>
                              </m:r>
                            </m:sub>
                          </m:sSub>
                        </m:den>
                      </m:f>
                      <m:r>
                        <a:rPr lang="en-US" sz="2400" b="1" i="1" smtClean="0">
                          <a:solidFill>
                            <a:prstClr val="black"/>
                          </a:solidFill>
                          <a:latin typeface="Cambria Math" panose="02040503050406030204" pitchFamily="18" charset="0"/>
                          <a:ea typeface="Cambria Math" panose="02040503050406030204" pitchFamily="18" charset="0"/>
                        </a:rPr>
                        <m:t>,</m:t>
                      </m:r>
                    </m:oMath>
                  </m:oMathPara>
                </a14:m>
                <a:endParaRPr lang="en-US" sz="2400" b="1"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004734" y="1676400"/>
                <a:ext cx="2467920" cy="76270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004734" y="2709250"/>
                <a:ext cx="3745705" cy="31516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solidFill>
                                <a:prstClr val="black"/>
                              </a:solidFill>
                              <a:latin typeface="Cambria Math" panose="02040503050406030204" pitchFamily="18" charset="0"/>
                            </a:rPr>
                          </m:ctrlPr>
                        </m:fPr>
                        <m:num>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𝑬</m:t>
                          </m:r>
                        </m:num>
                        <m:den>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𝒘</m:t>
                              </m:r>
                            </m:e>
                            <m:sub>
                              <m:r>
                                <a:rPr lang="en-US" sz="2400" b="1" i="1" smtClean="0">
                                  <a:solidFill>
                                    <a:prstClr val="black"/>
                                  </a:solidFill>
                                  <a:latin typeface="Cambria Math" panose="02040503050406030204" pitchFamily="18" charset="0"/>
                                  <a:ea typeface="Cambria Math" panose="02040503050406030204" pitchFamily="18" charset="0"/>
                                </a:rPr>
                                <m:t>𝟏𝟏</m:t>
                              </m:r>
                            </m:sub>
                          </m:sSub>
                        </m:den>
                      </m:f>
                      <m:r>
                        <a:rPr lang="en-US" sz="2400" b="1" i="1" smtClean="0">
                          <a:solidFill>
                            <a:prstClr val="black"/>
                          </a:solidFill>
                          <a:latin typeface="Cambria Math" panose="02040503050406030204" pitchFamily="18" charset="0"/>
                        </a:rPr>
                        <m:t>=</m:t>
                      </m:r>
                      <m:f>
                        <m:fPr>
                          <m:ctrlPr>
                            <a:rPr lang="en-US" sz="2400" b="1" i="1" smtClean="0">
                              <a:solidFill>
                                <a:prstClr val="black"/>
                              </a:solidFill>
                              <a:latin typeface="Cambria Math" panose="02040503050406030204" pitchFamily="18" charset="0"/>
                            </a:rPr>
                          </m:ctrlPr>
                        </m:fPr>
                        <m:num>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𝑬</m:t>
                          </m:r>
                        </m:num>
                        <m:den>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𝑶</m:t>
                              </m:r>
                            </m:e>
                            <m:sub>
                              <m:r>
                                <a:rPr lang="en-US" sz="2400" b="1" i="1" smtClean="0">
                                  <a:solidFill>
                                    <a:prstClr val="black"/>
                                  </a:solidFill>
                                  <a:latin typeface="Cambria Math" panose="02040503050406030204" pitchFamily="18" charset="0"/>
                                  <a:ea typeface="Cambria Math" panose="02040503050406030204" pitchFamily="18" charset="0"/>
                                </a:rPr>
                                <m:t>𝑶</m:t>
                              </m:r>
                              <m:r>
                                <a:rPr lang="en-US" sz="2400" b="1" i="1" smtClean="0">
                                  <a:solidFill>
                                    <a:prstClr val="black"/>
                                  </a:solidFill>
                                  <a:latin typeface="Cambria Math" panose="02040503050406030204" pitchFamily="18" charset="0"/>
                                  <a:ea typeface="Cambria Math" panose="02040503050406030204" pitchFamily="18" charset="0"/>
                                </a:rPr>
                                <m:t>𝟏</m:t>
                              </m:r>
                            </m:sub>
                          </m:sSub>
                        </m:den>
                      </m:f>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smtClean="0">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den>
                      </m:f>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smtClean="0">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𝒘</m:t>
                              </m:r>
                            </m:e>
                            <m:sub>
                              <m:r>
                                <a:rPr lang="en-US" sz="2400" b="1" i="1" smtClean="0">
                                  <a:solidFill>
                                    <a:prstClr val="black"/>
                                  </a:solidFill>
                                  <a:latin typeface="Cambria Math" panose="02040503050406030204" pitchFamily="18" charset="0"/>
                                  <a:ea typeface="Cambria Math" panose="02040503050406030204" pitchFamily="18" charset="0"/>
                                </a:rPr>
                                <m:t>𝟏𝟏</m:t>
                              </m:r>
                            </m:sub>
                          </m:sSub>
                        </m:den>
                      </m:f>
                      <m:r>
                        <a:rPr lang="en-US" sz="2400" b="1" i="1" smtClean="0">
                          <a:solidFill>
                            <a:prstClr val="black"/>
                          </a:solidFill>
                          <a:latin typeface="Cambria Math" panose="02040503050406030204" pitchFamily="18" charset="0"/>
                        </a:rPr>
                        <m:t>.</m:t>
                      </m:r>
                    </m:oMath>
                  </m:oMathPara>
                </a14:m>
                <a:endParaRPr lang="en-US" sz="2400" b="1" dirty="0">
                  <a:solidFill>
                    <a:prstClr val="black"/>
                  </a:solidFill>
                </a:endParaRPr>
              </a:p>
              <a:p>
                <a:pPr/>
                <a14:m>
                  <m:oMathPara xmlns:m="http://schemas.openxmlformats.org/officeDocument/2006/math">
                    <m:oMathParaPr>
                      <m:jc m:val="centerGroup"/>
                    </m:oMathParaPr>
                    <m:oMath xmlns:m="http://schemas.openxmlformats.org/officeDocument/2006/math">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𝑬</m:t>
                          </m:r>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den>
                      </m:f>
                      <m:r>
                        <a:rPr lang="en-US" sz="2400" b="1" smtClean="0">
                          <a:solidFill>
                            <a:prstClr val="black"/>
                          </a:solidFill>
                          <a:latin typeface="Cambria Math" panose="02040503050406030204" pitchFamily="18" charset="0"/>
                          <a:ea typeface="Cambria Math" panose="02040503050406030204" pitchFamily="18" charset="0"/>
                        </a:rPr>
                        <m:t>=−</m:t>
                      </m:r>
                      <m:d>
                        <m:dPr>
                          <m:ctrlPr>
                            <a:rPr lang="en-US" sz="2400" b="1" i="1" smtClean="0">
                              <a:solidFill>
                                <a:prstClr val="black"/>
                              </a:solidFill>
                              <a:latin typeface="Cambria Math" panose="02040503050406030204" pitchFamily="18" charset="0"/>
                              <a:ea typeface="Cambria Math" panose="02040503050406030204" pitchFamily="18" charset="0"/>
                            </a:rPr>
                          </m:ctrlPr>
                        </m:dPr>
                        <m:e>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𝑻</m:t>
                              </m:r>
                            </m:e>
                            <m:sub>
                              <m:r>
                                <a:rPr lang="en-US" sz="2400" b="1" i="1">
                                  <a:solidFill>
                                    <a:prstClr val="black"/>
                                  </a:solidFill>
                                  <a:latin typeface="Cambria Math" panose="02040503050406030204" pitchFamily="18" charset="0"/>
                                </a:rPr>
                                <m:t>𝑶</m:t>
                              </m:r>
                            </m:sub>
                          </m:sSub>
                          <m:r>
                            <a:rPr lang="en-US" sz="2400" b="1" i="1">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𝑶</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𝟏</m:t>
                              </m:r>
                            </m:sub>
                          </m:sSub>
                        </m:e>
                      </m:d>
                    </m:oMath>
                  </m:oMathPara>
                </a14:m>
                <a:endParaRPr lang="en-US" sz="2400" b="1" dirty="0">
                  <a:solidFill>
                    <a:prstClr val="black"/>
                  </a:solidFill>
                </a:endParaRPr>
              </a:p>
              <a:p>
                <a:pPr/>
                <a14:m>
                  <m:oMathPara xmlns:m="http://schemas.openxmlformats.org/officeDocument/2006/math">
                    <m:oMathParaPr>
                      <m:jc m:val="centerGroup"/>
                    </m:oMathParaPr>
                    <m:oMath xmlns:m="http://schemas.openxmlformats.org/officeDocument/2006/math">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den>
                      </m:f>
                      <m:r>
                        <a:rPr lang="en-US" sz="2400" b="1" i="1" smtClean="0">
                          <a:solidFill>
                            <a:prstClr val="black"/>
                          </a:solidFill>
                          <a:latin typeface="Cambria Math" panose="02040503050406030204" pitchFamily="18" charset="0"/>
                          <a:ea typeface="Cambria Math" panose="02040503050406030204" pitchFamily="18" charset="0"/>
                        </a:rPr>
                        <m:t>=</m:t>
                      </m:r>
                      <m:f>
                        <m:fPr>
                          <m:ctrlPr>
                            <a:rPr lang="en-US" sz="2400" b="1" i="1" smtClean="0">
                              <a:solidFill>
                                <a:prstClr val="black"/>
                              </a:solidFill>
                              <a:latin typeface="Cambria Math" panose="02040503050406030204" pitchFamily="18" charset="0"/>
                              <a:ea typeface="Cambria Math" panose="02040503050406030204" pitchFamily="18" charset="0"/>
                            </a:rPr>
                          </m:ctrlPr>
                        </m:fPr>
                        <m:num>
                          <m:r>
                            <a:rPr lang="en-US" sz="2400" b="1" i="1" smtClean="0">
                              <a:solidFill>
                                <a:prstClr val="black"/>
                              </a:solidFill>
                              <a:latin typeface="Cambria Math" panose="02040503050406030204" pitchFamily="18" charset="0"/>
                              <a:ea typeface="Cambria Math" panose="02040503050406030204" pitchFamily="18" charset="0"/>
                            </a:rPr>
                            <m:t>𝟒</m:t>
                          </m:r>
                        </m:num>
                        <m:den>
                          <m:sSup>
                            <m:sSupPr>
                              <m:ctrlPr>
                                <a:rPr lang="en-US" sz="2400" b="1" i="1" smtClean="0">
                                  <a:solidFill>
                                    <a:prstClr val="black"/>
                                  </a:solidFill>
                                  <a:latin typeface="Cambria Math" panose="02040503050406030204" pitchFamily="18" charset="0"/>
                                  <a:ea typeface="Cambria Math" panose="02040503050406030204" pitchFamily="18" charset="0"/>
                                </a:rPr>
                              </m:ctrlPr>
                            </m:sSupPr>
                            <m:e>
                              <m:r>
                                <a:rPr lang="en-US" sz="2400" b="1" i="1" smtClean="0">
                                  <a:solidFill>
                                    <a:prstClr val="black"/>
                                  </a:solidFill>
                                  <a:latin typeface="Cambria Math" panose="02040503050406030204" pitchFamily="18" charset="0"/>
                                  <a:ea typeface="Cambria Math" panose="02040503050406030204" pitchFamily="18" charset="0"/>
                                </a:rPr>
                                <m:t>(</m:t>
                              </m:r>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𝒆</m:t>
                                  </m:r>
                                </m:e>
                                <m:sup>
                                  <m:r>
                                    <a:rPr lang="en-US" sz="2400" b="1" i="1">
                                      <a:solidFill>
                                        <a:prstClr val="black"/>
                                      </a:solidFill>
                                      <a:latin typeface="Cambria Math" panose="02040503050406030204" pitchFamily="18" charset="0"/>
                                    </a:rPr>
                                    <m:t>𝑶</m:t>
                                  </m:r>
                                  <m:r>
                                    <a:rPr lang="en-US" sz="2400" b="1" i="1" baseline="-25000">
                                      <a:solidFill>
                                        <a:prstClr val="black"/>
                                      </a:solidFill>
                                      <a:latin typeface="Cambria Math" panose="02040503050406030204" pitchFamily="18" charset="0"/>
                                    </a:rPr>
                                    <m:t>𝑰</m:t>
                                  </m:r>
                                  <m:r>
                                    <a:rPr lang="en-US" sz="2400" b="1" i="1" baseline="-25000">
                                      <a:solidFill>
                                        <a:prstClr val="black"/>
                                      </a:solidFill>
                                      <a:latin typeface="Cambria Math" panose="02040503050406030204" pitchFamily="18" charset="0"/>
                                    </a:rPr>
                                    <m:t>𝟏</m:t>
                                  </m:r>
                                </m:sup>
                              </m:sSup>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𝒆</m:t>
                                  </m:r>
                                </m:e>
                                <m:sup>
                                  <m:r>
                                    <a:rPr lang="en-US" sz="2400" b="1" i="1">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𝑶</m:t>
                                      </m:r>
                                    </m:e>
                                    <m:sub>
                                      <m:r>
                                        <a:rPr lang="en-US" sz="2400" b="1" i="1" smtClean="0">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𝟏</m:t>
                                      </m:r>
                                    </m:sub>
                                  </m:sSub>
                                </m:sup>
                              </m:sSup>
                              <m:r>
                                <a:rPr lang="en-US" sz="2400" b="1" i="1" smtClean="0">
                                  <a:solidFill>
                                    <a:prstClr val="black"/>
                                  </a:solidFill>
                                  <a:latin typeface="Cambria Math" panose="02040503050406030204" pitchFamily="18" charset="0"/>
                                  <a:ea typeface="Cambria Math" panose="02040503050406030204" pitchFamily="18" charset="0"/>
                                </a:rPr>
                                <m:t>)</m:t>
                              </m:r>
                            </m:e>
                            <m:sup>
                              <m:r>
                                <a:rPr lang="en-US" sz="2400" b="1" i="1" smtClean="0">
                                  <a:solidFill>
                                    <a:prstClr val="black"/>
                                  </a:solidFill>
                                  <a:latin typeface="Cambria Math" panose="02040503050406030204" pitchFamily="18" charset="0"/>
                                  <a:ea typeface="Cambria Math" panose="02040503050406030204" pitchFamily="18" charset="0"/>
                                </a:rPr>
                                <m:t>𝟐</m:t>
                              </m:r>
                            </m:sup>
                          </m:sSup>
                        </m:den>
                      </m:f>
                    </m:oMath>
                  </m:oMathPara>
                </a14:m>
                <a:endParaRPr lang="en-US" sz="2400" b="1" dirty="0">
                  <a:solidFill>
                    <a:prstClr val="black"/>
                  </a:solidFill>
                </a:endParaRPr>
              </a:p>
              <a:p>
                <a:pPr/>
                <a14:m>
                  <m:oMathPara xmlns:m="http://schemas.openxmlformats.org/officeDocument/2006/math">
                    <m:oMathParaPr>
                      <m:jc m:val="centerGroup"/>
                    </m:oMathParaPr>
                    <m:oMath xmlns:m="http://schemas.openxmlformats.org/officeDocument/2006/math">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𝒘</m:t>
                              </m:r>
                            </m:e>
                            <m:sub>
                              <m:r>
                                <a:rPr lang="en-US" sz="2400" b="1" i="1">
                                  <a:solidFill>
                                    <a:prstClr val="black"/>
                                  </a:solidFill>
                                  <a:latin typeface="Cambria Math" panose="02040503050406030204" pitchFamily="18" charset="0"/>
                                  <a:ea typeface="Cambria Math" panose="02040503050406030204" pitchFamily="18" charset="0"/>
                                </a:rPr>
                                <m:t>𝟏𝟏</m:t>
                              </m:r>
                            </m:sub>
                          </m:sSub>
                        </m:den>
                      </m:f>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𝑯</m:t>
                          </m:r>
                        </m:e>
                        <m:sub>
                          <m:r>
                            <a:rPr lang="en-US" sz="2400" b="1" i="1" smtClean="0">
                              <a:solidFill>
                                <a:prstClr val="black"/>
                              </a:solidFill>
                              <a:latin typeface="Cambria Math" panose="02040503050406030204" pitchFamily="18" charset="0"/>
                              <a:ea typeface="Cambria Math" panose="02040503050406030204" pitchFamily="18" charset="0"/>
                            </a:rPr>
                            <m:t>𝑶</m:t>
                          </m:r>
                          <m:r>
                            <a:rPr lang="en-US" sz="2400" b="1" i="1" smtClean="0">
                              <a:solidFill>
                                <a:prstClr val="black"/>
                              </a:solidFill>
                              <a:latin typeface="Cambria Math" panose="02040503050406030204" pitchFamily="18" charset="0"/>
                              <a:ea typeface="Cambria Math" panose="02040503050406030204" pitchFamily="18" charset="0"/>
                            </a:rPr>
                            <m:t>𝟏</m:t>
                          </m:r>
                        </m:sub>
                      </m:sSub>
                      <m:r>
                        <a:rPr lang="en-US" sz="2400" b="1" i="1" smtClean="0">
                          <a:solidFill>
                            <a:prstClr val="black"/>
                          </a:solidFill>
                          <a:latin typeface="Cambria Math" panose="02040503050406030204" pitchFamily="18" charset="0"/>
                          <a:ea typeface="Cambria Math" panose="02040503050406030204" pitchFamily="18" charset="0"/>
                        </a:rPr>
                        <m:t>.</m:t>
                      </m:r>
                    </m:oMath>
                  </m:oMathPara>
                </a14:m>
                <a:endParaRPr lang="en-US" sz="2400" b="1"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004734" y="2709250"/>
                <a:ext cx="3745705" cy="315169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05773" y="1229214"/>
                <a:ext cx="8618128" cy="461665"/>
              </a:xfrm>
              <a:prstGeom prst="rect">
                <a:avLst/>
              </a:prstGeom>
              <a:noFill/>
            </p:spPr>
            <p:txBody>
              <a:bodyPr wrap="none" rtlCol="0">
                <a:spAutoFit/>
              </a:bodyPr>
              <a:lstStyle/>
              <a:p>
                <a:r>
                  <a:rPr lang="en-US" sz="2400" b="1" dirty="0">
                    <a:solidFill>
                      <a:prstClr val="black"/>
                    </a:solidFill>
                  </a:rPr>
                  <a:t>The change in </a:t>
                </a:r>
                <a14:m>
                  <m:oMath xmlns:m="http://schemas.openxmlformats.org/officeDocument/2006/math">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𝒘</m:t>
                        </m:r>
                      </m:e>
                      <m:sub>
                        <m:r>
                          <a:rPr lang="en-US" sz="2400" b="1" i="1">
                            <a:solidFill>
                              <a:prstClr val="black"/>
                            </a:solidFill>
                            <a:latin typeface="Cambria Math" panose="02040503050406030204" pitchFamily="18" charset="0"/>
                            <a:ea typeface="Cambria Math" panose="02040503050406030204" pitchFamily="18" charset="0"/>
                          </a:rPr>
                          <m:t>𝟏𝟏</m:t>
                        </m:r>
                      </m:sub>
                    </m:sSub>
                  </m:oMath>
                </a14:m>
                <a:r>
                  <a:rPr lang="en-US" sz="2400" b="1" dirty="0">
                    <a:solidFill>
                      <a:prstClr val="black"/>
                    </a:solidFill>
                  </a:rPr>
                  <a:t> can be determined using the procedure below. </a:t>
                </a:r>
              </a:p>
            </p:txBody>
          </p:sp>
        </mc:Choice>
        <mc:Fallback xmlns="">
          <p:sp>
            <p:nvSpPr>
              <p:cNvPr id="9" name="TextBox 8"/>
              <p:cNvSpPr txBox="1">
                <a:spLocks noRot="1" noChangeAspect="1" noMove="1" noResize="1" noEditPoints="1" noAdjustHandles="1" noChangeArrowheads="1" noChangeShapeType="1" noTextEdit="1"/>
              </p:cNvSpPr>
              <p:nvPr/>
            </p:nvSpPr>
            <p:spPr>
              <a:xfrm>
                <a:off x="905773" y="1229214"/>
                <a:ext cx="8618128" cy="461665"/>
              </a:xfrm>
              <a:prstGeom prst="rect">
                <a:avLst/>
              </a:prstGeom>
              <a:blipFill>
                <a:blip r:embed="rId5"/>
                <a:stretch>
                  <a:fillRect l="-1132" t="-10667" r="-142" b="-30667"/>
                </a:stretch>
              </a:blipFill>
            </p:spPr>
            <p:txBody>
              <a:bodyPr/>
              <a:lstStyle/>
              <a:p>
                <a:r>
                  <a:rPr lang="en-US">
                    <a:noFill/>
                  </a:rPr>
                  <a:t> </a:t>
                </a:r>
              </a:p>
            </p:txBody>
          </p:sp>
        </mc:Fallback>
      </mc:AlternateContent>
      <p:sp>
        <p:nvSpPr>
          <p:cNvPr id="10" name="TextBox 9"/>
          <p:cNvSpPr txBox="1"/>
          <p:nvPr/>
        </p:nvSpPr>
        <p:spPr>
          <a:xfrm>
            <a:off x="3068472" y="2891977"/>
            <a:ext cx="995529" cy="461665"/>
          </a:xfrm>
          <a:prstGeom prst="rect">
            <a:avLst/>
          </a:prstGeom>
          <a:noFill/>
        </p:spPr>
        <p:txBody>
          <a:bodyPr wrap="none" rtlCol="0">
            <a:spAutoFit/>
          </a:bodyPr>
          <a:lstStyle/>
          <a:p>
            <a:r>
              <a:rPr lang="en-US" sz="2400" b="1" dirty="0">
                <a:solidFill>
                  <a:prstClr val="black"/>
                </a:solidFill>
              </a:rPr>
              <a:t>where</a:t>
            </a:r>
          </a:p>
        </p:txBody>
      </p:sp>
      <p:sp>
        <p:nvSpPr>
          <p:cNvPr id="11" name="TextBox 10"/>
          <p:cNvSpPr txBox="1"/>
          <p:nvPr/>
        </p:nvSpPr>
        <p:spPr>
          <a:xfrm>
            <a:off x="3506969" y="3631995"/>
            <a:ext cx="837986" cy="461665"/>
          </a:xfrm>
          <a:prstGeom prst="rect">
            <a:avLst/>
          </a:prstGeom>
          <a:noFill/>
        </p:spPr>
        <p:txBody>
          <a:bodyPr wrap="none" rtlCol="0">
            <a:spAutoFit/>
          </a:bodyPr>
          <a:lstStyle/>
          <a:p>
            <a:r>
              <a:rPr lang="en-US" sz="2400" b="1" dirty="0">
                <a:solidFill>
                  <a:prstClr val="black"/>
                </a:solidFill>
              </a:rPr>
              <a:t>Now,</a:t>
            </a:r>
          </a:p>
        </p:txBody>
      </p:sp>
    </p:spTree>
    <p:extLst>
      <p:ext uri="{BB962C8B-B14F-4D97-AF65-F5344CB8AC3E}">
        <p14:creationId xmlns:p14="http://schemas.microsoft.com/office/powerpoint/2010/main" val="762642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306061" y="1320050"/>
                <a:ext cx="2769669" cy="8550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solidFill>
                                <a:prstClr val="black"/>
                              </a:solidFill>
                              <a:latin typeface="Cambria Math" panose="02040503050406030204" pitchFamily="18" charset="0"/>
                              <a:ea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𝑬</m:t>
                          </m:r>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𝒘</m:t>
                              </m:r>
                            </m:e>
                            <m:sub>
                              <m:r>
                                <a:rPr lang="en-US" sz="2400" b="1" i="1">
                                  <a:solidFill>
                                    <a:prstClr val="black"/>
                                  </a:solidFill>
                                  <a:latin typeface="Cambria Math" panose="02040503050406030204" pitchFamily="18" charset="0"/>
                                  <a:ea typeface="Cambria Math" panose="02040503050406030204" pitchFamily="18" charset="0"/>
                                </a:rPr>
                                <m:t>𝟏𝟏</m:t>
                              </m:r>
                            </m:sub>
                          </m:sSub>
                        </m:den>
                      </m:f>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𝟎𝟐𝟐𝟔𝟑𝟎</m:t>
                      </m:r>
                    </m:oMath>
                  </m:oMathPara>
                </a14:m>
                <a:endParaRPr lang="en-US" sz="2400" b="1"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306061" y="1320050"/>
                <a:ext cx="2769669" cy="8550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186819" y="3122282"/>
                <a:ext cx="28094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𝒘</m:t>
                          </m:r>
                        </m:e>
                        <m:sub>
                          <m:r>
                            <a:rPr lang="en-US" sz="2400" b="1" i="1" smtClean="0">
                              <a:solidFill>
                                <a:prstClr val="black"/>
                              </a:solidFill>
                              <a:latin typeface="Cambria Math" panose="02040503050406030204" pitchFamily="18" charset="0"/>
                              <a:ea typeface="Cambria Math" panose="02040503050406030204" pitchFamily="18" charset="0"/>
                            </a:rPr>
                            <m:t>𝟏𝟏</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𝟎𝟎𝟒𝟓𝟐𝟔</m:t>
                      </m:r>
                    </m:oMath>
                  </m:oMathPara>
                </a14:m>
                <a:endParaRPr lang="en-US" sz="2400" b="1"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186819" y="3122282"/>
                <a:ext cx="2809423" cy="369332"/>
              </a:xfrm>
              <a:prstGeom prst="rect">
                <a:avLst/>
              </a:prstGeom>
              <a:blipFill rotWithShape="0">
                <a:blip r:embed="rId4"/>
                <a:stretch>
                  <a:fillRect l="-2169" r="-2169"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186819" y="4558004"/>
                <a:ext cx="28094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𝒘</m:t>
                          </m:r>
                        </m:e>
                        <m:sub>
                          <m:r>
                            <a:rPr lang="en-US" sz="2400" b="1" i="1" smtClean="0">
                              <a:solidFill>
                                <a:prstClr val="black"/>
                              </a:solidFill>
                              <a:latin typeface="Cambria Math" panose="02040503050406030204" pitchFamily="18" charset="0"/>
                              <a:ea typeface="Cambria Math" panose="02040503050406030204" pitchFamily="18" charset="0"/>
                            </a:rPr>
                            <m:t>𝟐𝟏</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𝟎𝟎𝟒𝟑𝟎𝟔</m:t>
                      </m:r>
                    </m:oMath>
                  </m:oMathPara>
                </a14:m>
                <a:endParaRPr lang="en-US" sz="2400" b="1"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186819" y="4558004"/>
                <a:ext cx="2809423" cy="369332"/>
              </a:xfrm>
              <a:prstGeom prst="rect">
                <a:avLst/>
              </a:prstGeom>
              <a:blipFill rotWithShape="0">
                <a:blip r:embed="rId5"/>
                <a:stretch>
                  <a:fillRect l="-2169" r="-195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186819" y="4964167"/>
                <a:ext cx="28094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𝒘</m:t>
                          </m:r>
                        </m:e>
                        <m:sub>
                          <m:r>
                            <a:rPr lang="en-US" sz="2400" b="1" i="1" smtClean="0">
                              <a:solidFill>
                                <a:prstClr val="black"/>
                              </a:solidFill>
                              <a:latin typeface="Cambria Math" panose="02040503050406030204" pitchFamily="18" charset="0"/>
                              <a:ea typeface="Cambria Math" panose="02040503050406030204" pitchFamily="18" charset="0"/>
                            </a:rPr>
                            <m:t>𝟑𝟏</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𝟎𝟎𝟒𝟐𝟖𝟒</m:t>
                      </m:r>
                    </m:oMath>
                  </m:oMathPara>
                </a14:m>
                <a:endParaRPr lang="en-US" sz="2400" b="1"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186819" y="4964167"/>
                <a:ext cx="2809423" cy="369332"/>
              </a:xfrm>
              <a:prstGeom prst="rect">
                <a:avLst/>
              </a:prstGeom>
              <a:blipFill rotWithShape="0">
                <a:blip r:embed="rId6"/>
                <a:stretch>
                  <a:fillRect l="-2169" r="-1952"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38325" y="714899"/>
                <a:ext cx="10558531" cy="676019"/>
              </a:xfrm>
              <a:prstGeom prst="rect">
                <a:avLst/>
              </a:prstGeom>
              <a:noFill/>
            </p:spPr>
            <p:txBody>
              <a:bodyPr wrap="none" rtlCol="0">
                <a:spAutoFit/>
              </a:bodyPr>
              <a:lstStyle/>
              <a:p>
                <a:r>
                  <a:rPr lang="en-US" sz="2400" b="1" dirty="0">
                    <a:solidFill>
                      <a:prstClr val="black"/>
                    </a:solidFill>
                  </a:rPr>
                  <a:t>Substituting the values of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𝑻</m:t>
                        </m:r>
                      </m:e>
                      <m:sub>
                        <m:r>
                          <a:rPr lang="en-US" sz="2400" b="1" i="1">
                            <a:solidFill>
                              <a:prstClr val="black"/>
                            </a:solidFill>
                            <a:latin typeface="Cambria Math" panose="02040503050406030204" pitchFamily="18" charset="0"/>
                          </a:rPr>
                          <m:t>𝑶</m:t>
                        </m:r>
                      </m:sub>
                    </m:sSub>
                  </m:oMath>
                </a14:m>
                <a:r>
                  <a:rPr lang="en-US" sz="2400" b="1" dirty="0">
                    <a:solidFill>
                      <a:prstClr val="black"/>
                    </a:solidFill>
                  </a:rPr>
                  <a:t>,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𝑶</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𝟏</m:t>
                        </m:r>
                      </m:sub>
                    </m:sSub>
                  </m:oMath>
                </a14:m>
                <a:r>
                  <a:rPr lang="en-US" sz="2400" b="1" dirty="0">
                    <a:solidFill>
                      <a:prstClr val="black"/>
                    </a:solidFill>
                  </a:rPr>
                  <a:t>,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𝑶</m:t>
                        </m:r>
                      </m:e>
                      <m:sub>
                        <m:r>
                          <a:rPr lang="en-US" sz="2400" b="1" i="1" smtClean="0">
                            <a:solidFill>
                              <a:prstClr val="black"/>
                            </a:solidFill>
                            <a:latin typeface="Cambria Math" panose="02040503050406030204" pitchFamily="18" charset="0"/>
                          </a:rPr>
                          <m:t>𝑰</m:t>
                        </m:r>
                        <m:r>
                          <a:rPr lang="en-US" sz="2400" b="1" i="1">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𝑯</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 </m:t>
                    </m:r>
                  </m:oMath>
                </a14:m>
                <a:r>
                  <a:rPr lang="en-US" sz="2400" b="1" dirty="0">
                    <a:solidFill>
                      <a:prstClr val="black"/>
                    </a:solidFill>
                  </a:rPr>
                  <a:t>in the last expression of </a:t>
                </a:r>
                <a14:m>
                  <m:oMath xmlns:m="http://schemas.openxmlformats.org/officeDocument/2006/math">
                    <m:f>
                      <m:fPr>
                        <m:ctrlPr>
                          <a:rPr lang="en-US" sz="2400" b="1" i="1">
                            <a:solidFill>
                              <a:prstClr val="black"/>
                            </a:solidFill>
                            <a:latin typeface="Cambria Math" panose="02040503050406030204" pitchFamily="18" charset="0"/>
                            <a:ea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𝑬</m:t>
                        </m:r>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𝒘</m:t>
                            </m:r>
                          </m:e>
                          <m:sub>
                            <m:r>
                              <a:rPr lang="en-US" sz="2400" b="1" i="1">
                                <a:solidFill>
                                  <a:prstClr val="black"/>
                                </a:solidFill>
                                <a:latin typeface="Cambria Math" panose="02040503050406030204" pitchFamily="18" charset="0"/>
                                <a:ea typeface="Cambria Math" panose="02040503050406030204" pitchFamily="18" charset="0"/>
                              </a:rPr>
                              <m:t>𝟏𝟏</m:t>
                            </m:r>
                          </m:sub>
                        </m:sSub>
                      </m:den>
                    </m:f>
                  </m:oMath>
                </a14:m>
                <a:r>
                  <a:rPr lang="en-US" sz="2400" b="1" dirty="0">
                    <a:solidFill>
                      <a:prstClr val="black"/>
                    </a:solidFill>
                  </a:rPr>
                  <a:t> we get </a:t>
                </a:r>
              </a:p>
            </p:txBody>
          </p:sp>
        </mc:Choice>
        <mc:Fallback xmlns="">
          <p:sp>
            <p:nvSpPr>
              <p:cNvPr id="6" name="TextBox 5"/>
              <p:cNvSpPr txBox="1">
                <a:spLocks noRot="1" noChangeAspect="1" noMove="1" noResize="1" noEditPoints="1" noAdjustHandles="1" noChangeArrowheads="1" noChangeShapeType="1" noTextEdit="1"/>
              </p:cNvSpPr>
              <p:nvPr/>
            </p:nvSpPr>
            <p:spPr>
              <a:xfrm>
                <a:off x="638325" y="714899"/>
                <a:ext cx="10558531" cy="676019"/>
              </a:xfrm>
              <a:prstGeom prst="rect">
                <a:avLst/>
              </a:prstGeom>
              <a:blipFill>
                <a:blip r:embed="rId8"/>
                <a:stretch>
                  <a:fillRect l="-924" b="-18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49567" y="2244685"/>
                <a:ext cx="9963561" cy="676019"/>
              </a:xfrm>
              <a:prstGeom prst="rect">
                <a:avLst/>
              </a:prstGeom>
              <a:noFill/>
            </p:spPr>
            <p:txBody>
              <a:bodyPr wrap="none" rtlCol="0">
                <a:spAutoFit/>
              </a:bodyPr>
              <a:lstStyle/>
              <a:p>
                <a:r>
                  <a:rPr lang="en-US" sz="2400" b="1" dirty="0">
                    <a:solidFill>
                      <a:prstClr val="black"/>
                    </a:solidFill>
                  </a:rPr>
                  <a:t>Now, substituting the values of </a:t>
                </a:r>
                <a14:m>
                  <m:oMath xmlns:m="http://schemas.openxmlformats.org/officeDocument/2006/math">
                    <m:f>
                      <m:fPr>
                        <m:ctrlPr>
                          <a:rPr lang="en-US" sz="2400" b="1" i="1">
                            <a:solidFill>
                              <a:prstClr val="black"/>
                            </a:solidFill>
                            <a:latin typeface="Cambria Math" panose="02040503050406030204" pitchFamily="18" charset="0"/>
                            <a:ea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𝑬</m:t>
                        </m:r>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𝒘</m:t>
                            </m:r>
                          </m:e>
                          <m:sub>
                            <m:r>
                              <a:rPr lang="en-US" sz="2400" b="1" i="1">
                                <a:solidFill>
                                  <a:prstClr val="black"/>
                                </a:solidFill>
                                <a:latin typeface="Cambria Math" panose="02040503050406030204" pitchFamily="18" charset="0"/>
                                <a:ea typeface="Cambria Math" panose="02040503050406030204" pitchFamily="18" charset="0"/>
                              </a:rPr>
                              <m:t>𝟏𝟏</m:t>
                            </m:r>
                          </m:sub>
                        </m:sSub>
                      </m:den>
                    </m:f>
                  </m:oMath>
                </a14:m>
                <a:r>
                  <a:rPr lang="en-US" sz="2400" b="1" dirty="0">
                    <a:solidFill>
                      <a:prstClr val="black"/>
                    </a:solidFill>
                  </a:rPr>
                  <a:t> and </a:t>
                </a:r>
                <a14:m>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𝜼</m:t>
                    </m:r>
                  </m:oMath>
                </a14:m>
                <a:r>
                  <a:rPr lang="en-US" sz="2400" b="1" dirty="0">
                    <a:solidFill>
                      <a:prstClr val="black"/>
                    </a:solidFill>
                  </a:rPr>
                  <a:t> in the expression of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𝒘</m:t>
                        </m:r>
                      </m:e>
                      <m:sub>
                        <m:r>
                          <a:rPr lang="en-US" sz="2400" b="1" i="1">
                            <a:solidFill>
                              <a:prstClr val="black"/>
                            </a:solidFill>
                            <a:latin typeface="Cambria Math" panose="02040503050406030204" pitchFamily="18" charset="0"/>
                            <a:ea typeface="Cambria Math" panose="02040503050406030204" pitchFamily="18" charset="0"/>
                          </a:rPr>
                          <m:t>𝟏𝟏</m:t>
                        </m:r>
                      </m:sub>
                    </m:sSub>
                    <m:r>
                      <a:rPr lang="en-US" sz="2400" b="1" smtClean="0">
                        <a:solidFill>
                          <a:prstClr val="black"/>
                        </a:solidFill>
                        <a:latin typeface="Cambria Math" panose="02040503050406030204" pitchFamily="18" charset="0"/>
                        <a:ea typeface="Cambria Math" panose="02040503050406030204" pitchFamily="18" charset="0"/>
                      </a:rPr>
                      <m:t>, </m:t>
                    </m:r>
                  </m:oMath>
                </a14:m>
                <a:r>
                  <a:rPr lang="en-US" sz="2400" b="1" dirty="0">
                    <a:solidFill>
                      <a:prstClr val="black"/>
                    </a:solidFill>
                  </a:rPr>
                  <a:t>we get </a:t>
                </a:r>
              </a:p>
            </p:txBody>
          </p:sp>
        </mc:Choice>
        <mc:Fallback xmlns="">
          <p:sp>
            <p:nvSpPr>
              <p:cNvPr id="11" name="TextBox 10"/>
              <p:cNvSpPr txBox="1">
                <a:spLocks noRot="1" noChangeAspect="1" noMove="1" noResize="1" noEditPoints="1" noAdjustHandles="1" noChangeArrowheads="1" noChangeShapeType="1" noTextEdit="1"/>
              </p:cNvSpPr>
              <p:nvPr/>
            </p:nvSpPr>
            <p:spPr>
              <a:xfrm>
                <a:off x="649567" y="2244685"/>
                <a:ext cx="9963561" cy="676019"/>
              </a:xfrm>
              <a:prstGeom prst="rect">
                <a:avLst/>
              </a:prstGeom>
              <a:blipFill rotWithShape="0">
                <a:blip r:embed="rId9"/>
                <a:stretch>
                  <a:fillRect l="-979" b="-18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38325" y="3812392"/>
                <a:ext cx="9667753" cy="830997"/>
              </a:xfrm>
              <a:prstGeom prst="rect">
                <a:avLst/>
              </a:prstGeom>
              <a:noFill/>
            </p:spPr>
            <p:txBody>
              <a:bodyPr wrap="square" rtlCol="0">
                <a:spAutoFit/>
              </a:bodyPr>
              <a:lstStyle/>
              <a:p>
                <a:r>
                  <a:rPr lang="en-US" sz="2400" b="1" dirty="0">
                    <a:solidFill>
                      <a:prstClr val="black"/>
                    </a:solidFill>
                  </a:rPr>
                  <a:t>Similarly, we can determine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𝒘</m:t>
                        </m:r>
                      </m:e>
                      <m:sub>
                        <m:r>
                          <a:rPr lang="en-US" sz="2400" b="1" i="1">
                            <a:solidFill>
                              <a:prstClr val="black"/>
                            </a:solidFill>
                            <a:latin typeface="Cambria Math" panose="02040503050406030204" pitchFamily="18" charset="0"/>
                            <a:ea typeface="Cambria Math" panose="02040503050406030204" pitchFamily="18" charset="0"/>
                          </a:rPr>
                          <m:t>𝟐𝟏</m:t>
                        </m:r>
                      </m:sub>
                    </m:sSub>
                  </m:oMath>
                </a14:m>
                <a:r>
                  <a:rPr lang="en-US" sz="2400" b="1" dirty="0">
                    <a:solidFill>
                      <a:prstClr val="black"/>
                    </a:solidFill>
                  </a:rPr>
                  <a:t> and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𝒘</m:t>
                        </m:r>
                      </m:e>
                      <m:sub>
                        <m:r>
                          <a:rPr lang="en-US" sz="2400" b="1" i="1" smtClean="0">
                            <a:solidFill>
                              <a:prstClr val="black"/>
                            </a:solidFill>
                            <a:latin typeface="Cambria Math" panose="02040503050406030204" pitchFamily="18" charset="0"/>
                            <a:ea typeface="Cambria Math" panose="02040503050406030204" pitchFamily="18" charset="0"/>
                          </a:rPr>
                          <m:t>𝟑</m:t>
                        </m:r>
                        <m:r>
                          <a:rPr lang="en-US" sz="2400" b="1" i="1">
                            <a:solidFill>
                              <a:prstClr val="black"/>
                            </a:solidFill>
                            <a:latin typeface="Cambria Math" panose="02040503050406030204" pitchFamily="18" charset="0"/>
                            <a:ea typeface="Cambria Math" panose="02040503050406030204" pitchFamily="18" charset="0"/>
                          </a:rPr>
                          <m:t>𝟏</m:t>
                        </m:r>
                      </m:sub>
                    </m:sSub>
                  </m:oMath>
                </a14:m>
                <a:r>
                  <a:rPr lang="en-US" sz="2400" b="1" dirty="0">
                    <a:solidFill>
                      <a:prstClr val="black"/>
                    </a:solidFill>
                  </a:rPr>
                  <a:t> and these are found to be as follows: </a:t>
                </a:r>
              </a:p>
            </p:txBody>
          </p:sp>
        </mc:Choice>
        <mc:Fallback xmlns="">
          <p:sp>
            <p:nvSpPr>
              <p:cNvPr id="12" name="TextBox 11"/>
              <p:cNvSpPr txBox="1">
                <a:spLocks noRot="1" noChangeAspect="1" noMove="1" noResize="1" noEditPoints="1" noAdjustHandles="1" noChangeArrowheads="1" noChangeShapeType="1" noTextEdit="1"/>
              </p:cNvSpPr>
              <p:nvPr/>
            </p:nvSpPr>
            <p:spPr>
              <a:xfrm>
                <a:off x="638325" y="3812392"/>
                <a:ext cx="9667753" cy="830997"/>
              </a:xfrm>
              <a:prstGeom prst="rect">
                <a:avLst/>
              </a:prstGeom>
              <a:blipFill rotWithShape="0">
                <a:blip r:embed="rId10"/>
                <a:stretch>
                  <a:fillRect l="-1009" t="-5839" b="-15328"/>
                </a:stretch>
              </a:blipFill>
            </p:spPr>
            <p:txBody>
              <a:bodyPr/>
              <a:lstStyle/>
              <a:p>
                <a:r>
                  <a:rPr lang="en-US">
                    <a:noFill/>
                  </a:rPr>
                  <a:t> </a:t>
                </a:r>
              </a:p>
            </p:txBody>
          </p:sp>
        </mc:Fallback>
      </mc:AlternateContent>
    </p:spTree>
    <p:extLst>
      <p:ext uri="{BB962C8B-B14F-4D97-AF65-F5344CB8AC3E}">
        <p14:creationId xmlns:p14="http://schemas.microsoft.com/office/powerpoint/2010/main" val="710741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783530" y="2052553"/>
                <a:ext cx="4939494" cy="7644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1" i="1" smtClean="0">
                              <a:solidFill>
                                <a:prstClr val="black"/>
                              </a:solidFill>
                              <a:latin typeface="Cambria Math" panose="02040503050406030204" pitchFamily="18" charset="0"/>
                            </a:rPr>
                          </m:ctrlPr>
                        </m:fPr>
                        <m:num>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𝑬</m:t>
                          </m:r>
                        </m:num>
                        <m:den>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smtClean="0">
                                  <a:solidFill>
                                    <a:prstClr val="black"/>
                                  </a:solidFill>
                                  <a:latin typeface="Cambria Math" panose="02040503050406030204" pitchFamily="18" charset="0"/>
                                  <a:ea typeface="Cambria Math" panose="02040503050406030204" pitchFamily="18" charset="0"/>
                                </a:rPr>
                                <m:t>𝟏𝟏</m:t>
                              </m:r>
                            </m:sub>
                          </m:sSub>
                        </m:den>
                      </m:f>
                      <m:r>
                        <a:rPr lang="en-US" sz="2400" b="1" i="1" smtClean="0">
                          <a:solidFill>
                            <a:prstClr val="black"/>
                          </a:solidFill>
                          <a:latin typeface="Cambria Math" panose="02040503050406030204" pitchFamily="18" charset="0"/>
                        </a:rPr>
                        <m:t>=</m:t>
                      </m:r>
                      <m:f>
                        <m:fPr>
                          <m:ctrlPr>
                            <a:rPr lang="en-US" sz="2400" b="1" i="1" smtClean="0">
                              <a:solidFill>
                                <a:prstClr val="black"/>
                              </a:solidFill>
                              <a:latin typeface="Cambria Math" panose="02040503050406030204" pitchFamily="18" charset="0"/>
                            </a:rPr>
                          </m:ctrlPr>
                        </m:fPr>
                        <m:num>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𝑬</m:t>
                          </m:r>
                        </m:num>
                        <m:den>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𝑶</m:t>
                              </m:r>
                            </m:e>
                            <m:sub>
                              <m:r>
                                <a:rPr lang="en-US" sz="2400" b="1" i="1" smtClean="0">
                                  <a:solidFill>
                                    <a:prstClr val="black"/>
                                  </a:solidFill>
                                  <a:latin typeface="Cambria Math" panose="02040503050406030204" pitchFamily="18" charset="0"/>
                                  <a:ea typeface="Cambria Math" panose="02040503050406030204" pitchFamily="18" charset="0"/>
                                </a:rPr>
                                <m:t>𝑶</m:t>
                              </m:r>
                              <m:r>
                                <a:rPr lang="en-US" sz="2400" b="1" i="1" smtClean="0">
                                  <a:solidFill>
                                    <a:prstClr val="black"/>
                                  </a:solidFill>
                                  <a:latin typeface="Cambria Math" panose="02040503050406030204" pitchFamily="18" charset="0"/>
                                  <a:ea typeface="Cambria Math" panose="02040503050406030204" pitchFamily="18" charset="0"/>
                                </a:rPr>
                                <m:t>𝟏</m:t>
                              </m:r>
                            </m:sub>
                          </m:sSub>
                        </m:den>
                      </m:f>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smtClean="0">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den>
                      </m:f>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smtClean="0">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𝑯</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den>
                      </m:f>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𝑯</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𝑯</m:t>
                              </m:r>
                            </m:e>
                            <m:sub>
                              <m:r>
                                <a:rPr lang="en-US" sz="2400" b="1" i="1" smtClean="0">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den>
                      </m:f>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𝑯</m:t>
                              </m:r>
                            </m:e>
                            <m:sub>
                              <m:r>
                                <a:rPr lang="en-US" sz="2400" b="1" i="1">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smtClean="0">
                                  <a:solidFill>
                                    <a:prstClr val="black"/>
                                  </a:solidFill>
                                  <a:latin typeface="Cambria Math" panose="02040503050406030204" pitchFamily="18" charset="0"/>
                                  <a:ea typeface="Cambria Math" panose="02040503050406030204" pitchFamily="18" charset="0"/>
                                </a:rPr>
                                <m:t>𝟏</m:t>
                              </m:r>
                              <m:r>
                                <a:rPr lang="en-US" sz="2400" b="1" i="1">
                                  <a:solidFill>
                                    <a:prstClr val="black"/>
                                  </a:solidFill>
                                  <a:latin typeface="Cambria Math" panose="02040503050406030204" pitchFamily="18" charset="0"/>
                                  <a:ea typeface="Cambria Math" panose="02040503050406030204" pitchFamily="18" charset="0"/>
                                </a:rPr>
                                <m:t>𝟏</m:t>
                              </m:r>
                            </m:sub>
                          </m:sSub>
                        </m:den>
                      </m:f>
                    </m:oMath>
                  </m:oMathPara>
                </a14:m>
                <a:endParaRPr lang="en-US" sz="2400" b="1" dirty="0">
                  <a:solidFill>
                    <a:prstClr val="black"/>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783530" y="2052553"/>
                <a:ext cx="4939494" cy="76444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782678" y="3154111"/>
                <a:ext cx="3139386" cy="856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𝑬</m:t>
                          </m:r>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den>
                      </m:f>
                      <m:r>
                        <a:rPr lang="en-US" sz="2400" b="1">
                          <a:solidFill>
                            <a:prstClr val="black"/>
                          </a:solidFill>
                          <a:latin typeface="Cambria Math" panose="02040503050406030204" pitchFamily="18" charset="0"/>
                          <a:ea typeface="Cambria Math" panose="02040503050406030204" pitchFamily="18" charset="0"/>
                        </a:rPr>
                        <m:t>=−</m:t>
                      </m:r>
                      <m:d>
                        <m:dPr>
                          <m:ctrlPr>
                            <a:rPr lang="en-US" sz="2400" b="1" i="1">
                              <a:solidFill>
                                <a:prstClr val="black"/>
                              </a:solidFill>
                              <a:latin typeface="Cambria Math" panose="02040503050406030204" pitchFamily="18" charset="0"/>
                              <a:ea typeface="Cambria Math" panose="02040503050406030204" pitchFamily="18" charset="0"/>
                            </a:rPr>
                          </m:ctrlPr>
                        </m:dPr>
                        <m:e>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𝑻</m:t>
                              </m:r>
                            </m:e>
                            <m:sub>
                              <m:r>
                                <a:rPr lang="en-US" sz="2400" b="1" i="1">
                                  <a:solidFill>
                                    <a:prstClr val="black"/>
                                  </a:solidFill>
                                  <a:latin typeface="Cambria Math" panose="02040503050406030204" pitchFamily="18" charset="0"/>
                                </a:rPr>
                                <m:t>𝑶</m:t>
                              </m:r>
                            </m:sub>
                          </m:sSub>
                          <m:r>
                            <a:rPr lang="en-US" sz="2400" b="1" i="1">
                              <a:solidFill>
                                <a:prstClr val="black"/>
                              </a:solidFill>
                              <a:latin typeface="Cambria Math" panose="02040503050406030204" pitchFamily="18" charset="0"/>
                            </a:rPr>
                            <m:t>−</m:t>
                          </m:r>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𝑶</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𝟏</m:t>
                              </m:r>
                            </m:sub>
                          </m:sSub>
                        </m:e>
                      </m:d>
                    </m:oMath>
                  </m:oMathPara>
                </a14:m>
                <a:endParaRPr lang="en-US" sz="2400" b="1"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782678" y="3154111"/>
                <a:ext cx="3139386" cy="85677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2782678" y="4348002"/>
                <a:ext cx="3224409" cy="860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den>
                      </m:f>
                      <m:r>
                        <a:rPr lang="en-US" sz="2400" b="1" i="1">
                          <a:solidFill>
                            <a:prstClr val="black"/>
                          </a:solidFill>
                          <a:latin typeface="Cambria Math" panose="02040503050406030204" pitchFamily="18" charset="0"/>
                          <a:ea typeface="Cambria Math" panose="02040503050406030204" pitchFamily="18" charset="0"/>
                        </a:rPr>
                        <m:t>=</m:t>
                      </m:r>
                      <m:f>
                        <m:fPr>
                          <m:ctrlPr>
                            <a:rPr lang="en-US" sz="2400" b="1" i="1">
                              <a:solidFill>
                                <a:prstClr val="black"/>
                              </a:solidFill>
                              <a:latin typeface="Cambria Math" panose="02040503050406030204" pitchFamily="18" charset="0"/>
                              <a:ea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𝟒</m:t>
                          </m:r>
                        </m:num>
                        <m:den>
                          <m:sSup>
                            <m:sSupPr>
                              <m:ctrlPr>
                                <a:rPr lang="en-US" sz="2400" b="1" i="1">
                                  <a:solidFill>
                                    <a:prstClr val="black"/>
                                  </a:solidFill>
                                  <a:latin typeface="Cambria Math" panose="02040503050406030204" pitchFamily="18" charset="0"/>
                                  <a:ea typeface="Cambria Math" panose="02040503050406030204" pitchFamily="18" charset="0"/>
                                </a:rPr>
                              </m:ctrlPr>
                            </m:sSupPr>
                            <m:e>
                              <m:r>
                                <a:rPr lang="en-US" sz="2400" b="1" i="1">
                                  <a:solidFill>
                                    <a:prstClr val="black"/>
                                  </a:solidFill>
                                  <a:latin typeface="Cambria Math" panose="02040503050406030204" pitchFamily="18" charset="0"/>
                                  <a:ea typeface="Cambria Math" panose="02040503050406030204" pitchFamily="18" charset="0"/>
                                </a:rPr>
                                <m:t>(</m:t>
                              </m:r>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𝒆</m:t>
                                  </m:r>
                                </m:e>
                                <m:sup>
                                  <m:r>
                                    <a:rPr lang="en-US" sz="2400" b="1" i="1">
                                      <a:solidFill>
                                        <a:prstClr val="black"/>
                                      </a:solidFill>
                                      <a:latin typeface="Cambria Math" panose="02040503050406030204" pitchFamily="18" charset="0"/>
                                    </a:rPr>
                                    <m:t>𝑶</m:t>
                                  </m:r>
                                  <m:r>
                                    <a:rPr lang="en-US" sz="2400" b="1" i="1" baseline="-25000">
                                      <a:solidFill>
                                        <a:prstClr val="black"/>
                                      </a:solidFill>
                                      <a:latin typeface="Cambria Math" panose="02040503050406030204" pitchFamily="18" charset="0"/>
                                    </a:rPr>
                                    <m:t>𝑰</m:t>
                                  </m:r>
                                  <m:r>
                                    <a:rPr lang="en-US" sz="2400" b="1" i="1" baseline="-25000">
                                      <a:solidFill>
                                        <a:prstClr val="black"/>
                                      </a:solidFill>
                                      <a:latin typeface="Cambria Math" panose="02040503050406030204" pitchFamily="18" charset="0"/>
                                    </a:rPr>
                                    <m:t>𝟏</m:t>
                                  </m:r>
                                </m:sup>
                              </m:sSup>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panose="02040503050406030204" pitchFamily="18" charset="0"/>
                                    </a:rPr>
                                    <m:t>+</m:t>
                                  </m:r>
                                  <m:r>
                                    <a:rPr lang="en-US" sz="2400" b="1" i="1">
                                      <a:solidFill>
                                        <a:prstClr val="black"/>
                                      </a:solidFill>
                                      <a:latin typeface="Cambria Math" panose="02040503050406030204" pitchFamily="18" charset="0"/>
                                    </a:rPr>
                                    <m:t>𝒆</m:t>
                                  </m:r>
                                </m:e>
                                <m:sup>
                                  <m:r>
                                    <a:rPr lang="en-US" sz="2400" b="1" i="1">
                                      <a:solidFill>
                                        <a:prstClr val="black"/>
                                      </a:solidFill>
                                      <a:latin typeface="Cambria Math" panose="02040503050406030204" pitchFamily="18" charset="0"/>
                                    </a:rPr>
                                    <m:t>−</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𝑶</m:t>
                                      </m:r>
                                    </m:e>
                                    <m:sub>
                                      <m:r>
                                        <a:rPr lang="en-US" sz="2400" b="1" i="1" smtClean="0">
                                          <a:solidFill>
                                            <a:prstClr val="black"/>
                                          </a:solidFill>
                                          <a:latin typeface="Cambria Math" panose="02040503050406030204" pitchFamily="18" charset="0"/>
                                        </a:rPr>
                                        <m:t>𝑰</m:t>
                                      </m:r>
                                      <m:r>
                                        <a:rPr lang="en-US" sz="2400" b="1" i="1" smtClean="0">
                                          <a:solidFill>
                                            <a:prstClr val="black"/>
                                          </a:solidFill>
                                          <a:latin typeface="Cambria Math" panose="02040503050406030204" pitchFamily="18" charset="0"/>
                                        </a:rPr>
                                        <m:t>𝟏</m:t>
                                      </m:r>
                                    </m:sub>
                                  </m:sSub>
                                </m:sup>
                              </m:sSup>
                              <m:r>
                                <a:rPr lang="en-US" sz="2400" b="1" i="1">
                                  <a:solidFill>
                                    <a:prstClr val="black"/>
                                  </a:solidFill>
                                  <a:latin typeface="Cambria Math" panose="02040503050406030204" pitchFamily="18" charset="0"/>
                                  <a:ea typeface="Cambria Math" panose="02040503050406030204" pitchFamily="18" charset="0"/>
                                </a:rPr>
                                <m:t>)</m:t>
                              </m:r>
                            </m:e>
                            <m:sup>
                              <m:r>
                                <a:rPr lang="en-US" sz="2400" b="1" i="1">
                                  <a:solidFill>
                                    <a:prstClr val="black"/>
                                  </a:solidFill>
                                  <a:latin typeface="Cambria Math" panose="02040503050406030204" pitchFamily="18" charset="0"/>
                                  <a:ea typeface="Cambria Math" panose="02040503050406030204" pitchFamily="18" charset="0"/>
                                </a:rPr>
                                <m:t>𝟐</m:t>
                              </m:r>
                            </m:sup>
                          </m:sSup>
                        </m:den>
                      </m:f>
                    </m:oMath>
                  </m:oMathPara>
                </a14:m>
                <a:endParaRPr lang="en-US" sz="2400" b="1"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782678" y="4348002"/>
                <a:ext cx="3224409" cy="860107"/>
              </a:xfrm>
              <a:prstGeom prst="rect">
                <a:avLst/>
              </a:prstGeom>
              <a:blipFill rotWithShape="0">
                <a:blip r:embed="rId5"/>
                <a:stretch>
                  <a:fillRect/>
                </a:stretch>
              </a:blipFill>
            </p:spPr>
            <p:txBody>
              <a:bodyPr/>
              <a:lstStyle/>
              <a:p>
                <a:r>
                  <a:rPr lang="en-US">
                    <a:noFill/>
                  </a:rPr>
                  <a:t> </a:t>
                </a:r>
              </a:p>
            </p:txBody>
          </p:sp>
        </mc:Fallback>
      </mc:AlternateContent>
      <p:sp>
        <p:nvSpPr>
          <p:cNvPr id="13" name="TextBox 12"/>
          <p:cNvSpPr txBox="1"/>
          <p:nvPr/>
        </p:nvSpPr>
        <p:spPr>
          <a:xfrm>
            <a:off x="1787149" y="2203940"/>
            <a:ext cx="995529" cy="461665"/>
          </a:xfrm>
          <a:prstGeom prst="rect">
            <a:avLst/>
          </a:prstGeom>
          <a:noFill/>
        </p:spPr>
        <p:txBody>
          <a:bodyPr wrap="none" rtlCol="0">
            <a:spAutoFit/>
          </a:bodyPr>
          <a:lstStyle/>
          <a:p>
            <a:r>
              <a:rPr lang="en-US" sz="2400" b="1" dirty="0">
                <a:solidFill>
                  <a:prstClr val="black"/>
                </a:solidFill>
              </a:rPr>
              <a:t>where</a:t>
            </a:r>
          </a:p>
        </p:txBody>
      </p:sp>
      <p:sp>
        <p:nvSpPr>
          <p:cNvPr id="14" name="TextBox 13"/>
          <p:cNvSpPr txBox="1"/>
          <p:nvPr/>
        </p:nvSpPr>
        <p:spPr>
          <a:xfrm>
            <a:off x="1944692" y="3305499"/>
            <a:ext cx="837986" cy="461665"/>
          </a:xfrm>
          <a:prstGeom prst="rect">
            <a:avLst/>
          </a:prstGeom>
          <a:noFill/>
        </p:spPr>
        <p:txBody>
          <a:bodyPr wrap="none" rtlCol="0">
            <a:spAutoFit/>
          </a:bodyPr>
          <a:lstStyle/>
          <a:p>
            <a:r>
              <a:rPr lang="en-US" sz="2400" b="1" dirty="0">
                <a:solidFill>
                  <a:prstClr val="black"/>
                </a:solidFill>
              </a:rPr>
              <a:t>Now,</a:t>
            </a:r>
          </a:p>
        </p:txBody>
      </p:sp>
      <mc:AlternateContent xmlns:mc="http://schemas.openxmlformats.org/markup-compatibility/2006" xmlns:a14="http://schemas.microsoft.com/office/drawing/2010/main">
        <mc:Choice Requires="a14">
          <p:sp>
            <p:nvSpPr>
              <p:cNvPr id="10" name="TextBox 9"/>
              <p:cNvSpPr txBox="1"/>
              <p:nvPr/>
            </p:nvSpPr>
            <p:spPr>
              <a:xfrm>
                <a:off x="3640014" y="1044775"/>
                <a:ext cx="2238690"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smtClean="0">
                              <a:solidFill>
                                <a:prstClr val="black"/>
                              </a:solidFill>
                              <a:latin typeface="Cambria Math" panose="02040503050406030204" pitchFamily="18" charset="0"/>
                              <a:ea typeface="Cambria Math" panose="02040503050406030204" pitchFamily="18" charset="0"/>
                            </a:rPr>
                            <m:t>𝟏𝟏</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𝜼</m:t>
                      </m:r>
                      <m:f>
                        <m:fPr>
                          <m:ctrlPr>
                            <a:rPr lang="en-US" sz="2400" b="1" i="1">
                              <a:solidFill>
                                <a:prstClr val="black"/>
                              </a:solidFill>
                              <a:latin typeface="Cambria Math" panose="02040503050406030204" pitchFamily="18" charset="0"/>
                              <a:ea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𝑬</m:t>
                          </m:r>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𝟏𝟏</m:t>
                              </m:r>
                            </m:sub>
                          </m:sSub>
                        </m:den>
                      </m:f>
                    </m:oMath>
                  </m:oMathPara>
                </a14:m>
                <a:endParaRPr lang="en-US" sz="2400" b="1"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640014" y="1044775"/>
                <a:ext cx="2238690" cy="76270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315754" y="583110"/>
                <a:ext cx="7418185" cy="461665"/>
              </a:xfrm>
              <a:prstGeom prst="rect">
                <a:avLst/>
              </a:prstGeom>
              <a:noFill/>
            </p:spPr>
            <p:txBody>
              <a:bodyPr wrap="none" rtlCol="0">
                <a:spAutoFit/>
              </a:bodyPr>
              <a:lstStyle/>
              <a:p>
                <a:r>
                  <a:rPr lang="en-US" sz="2400" b="1" dirty="0">
                    <a:solidFill>
                      <a:prstClr val="black"/>
                    </a:solidFill>
                  </a:rPr>
                  <a:t>The necessary change in </a:t>
                </a:r>
                <a14:m>
                  <m:oMath xmlns:m="http://schemas.openxmlformats.org/officeDocument/2006/math">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𝟏𝟏</m:t>
                        </m:r>
                      </m:sub>
                    </m:sSub>
                  </m:oMath>
                </a14:m>
                <a:r>
                  <a:rPr lang="en-US" sz="2400" b="1" dirty="0">
                    <a:solidFill>
                      <a:prstClr val="black"/>
                    </a:solidFill>
                  </a:rPr>
                  <a:t> can be obtained as follows: </a:t>
                </a:r>
              </a:p>
            </p:txBody>
          </p:sp>
        </mc:Choice>
        <mc:Fallback xmlns="">
          <p:sp>
            <p:nvSpPr>
              <p:cNvPr id="15" name="TextBox 14"/>
              <p:cNvSpPr txBox="1">
                <a:spLocks noRot="1" noChangeAspect="1" noMove="1" noResize="1" noEditPoints="1" noAdjustHandles="1" noChangeArrowheads="1" noChangeShapeType="1" noTextEdit="1"/>
              </p:cNvSpPr>
              <p:nvPr/>
            </p:nvSpPr>
            <p:spPr>
              <a:xfrm>
                <a:off x="1315754" y="583110"/>
                <a:ext cx="7418185" cy="461665"/>
              </a:xfrm>
              <a:prstGeom prst="rect">
                <a:avLst/>
              </a:prstGeom>
              <a:blipFill rotWithShape="0">
                <a:blip r:embed="rId7"/>
                <a:stretch>
                  <a:fillRect l="-1315" t="-10667" r="-247" b="-30667"/>
                </a:stretch>
              </a:blipFill>
            </p:spPr>
            <p:txBody>
              <a:bodyPr/>
              <a:lstStyle/>
              <a:p>
                <a:r>
                  <a:rPr lang="en-US">
                    <a:noFill/>
                  </a:rPr>
                  <a:t> </a:t>
                </a:r>
              </a:p>
            </p:txBody>
          </p:sp>
        </mc:Fallback>
      </mc:AlternateContent>
    </p:spTree>
    <p:extLst>
      <p:ext uri="{BB962C8B-B14F-4D97-AF65-F5344CB8AC3E}">
        <p14:creationId xmlns:p14="http://schemas.microsoft.com/office/powerpoint/2010/main" val="123818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322119" y="498764"/>
            <a:ext cx="109203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en-US" sz="3600" b="1" dirty="0">
                <a:solidFill>
                  <a:srgbClr val="FF0000"/>
                </a:solidFill>
                <a:latin typeface="Georgia" panose="02040502050405020303" pitchFamily="18" charset="0"/>
                <a:cs typeface="Times New Roman" panose="02020603050405020304" pitchFamily="18" charset="0"/>
              </a:rPr>
              <a:t>Multi-Layer Feed-Forward Neural Network (MLFFNN)</a:t>
            </a:r>
            <a:endParaRPr kumimoji="0" lang="en-US" altLang="en-US" sz="3600" b="1" i="0" u="none" strike="noStrike" kern="1200" cap="none" spc="0" normalizeH="0" baseline="0" noProof="0" dirty="0">
              <a:ln>
                <a:noFill/>
              </a:ln>
              <a:solidFill>
                <a:srgbClr val="FF0000"/>
              </a:solidFill>
              <a:effectLst/>
              <a:uLnTx/>
              <a:uFillTx/>
              <a:latin typeface="Georgia" panose="02040502050405020303"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sp>
        <p:nvSpPr>
          <p:cNvPr id="4" name="TextBox 3"/>
          <p:cNvSpPr txBox="1">
            <a:spLocks noChangeArrowheads="1"/>
          </p:cNvSpPr>
          <p:nvPr/>
        </p:nvSpPr>
        <p:spPr bwMode="auto">
          <a:xfrm>
            <a:off x="6722918" y="2095500"/>
            <a:ext cx="472834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I</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I1</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Input of 1-st neuron lying on input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I</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O1</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Output of 1-st neuron lying on input layer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2651" t="11667" r="8712" b="5152"/>
          <a:stretch/>
        </p:blipFill>
        <p:spPr>
          <a:xfrm>
            <a:off x="1091046" y="1945314"/>
            <a:ext cx="5631872" cy="4413922"/>
          </a:xfrm>
          <a:prstGeom prst="rect">
            <a:avLst/>
          </a:prstGeom>
        </p:spPr>
      </p:pic>
    </p:spTree>
    <p:extLst>
      <p:ext uri="{BB962C8B-B14F-4D97-AF65-F5344CB8AC3E}">
        <p14:creationId xmlns:p14="http://schemas.microsoft.com/office/powerpoint/2010/main" val="2632957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4144310" y="629254"/>
                <a:ext cx="1920013" cy="8567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𝑶</m:t>
                              </m:r>
                            </m:e>
                            <m:sub>
                              <m:r>
                                <a:rPr lang="en-US" sz="2400" b="1" i="1">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𝑯</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den>
                      </m:f>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𝒘</m:t>
                          </m:r>
                        </m:e>
                        <m:sub>
                          <m:r>
                            <a:rPr lang="en-US" sz="2400" b="1" i="1" smtClean="0">
                              <a:solidFill>
                                <a:prstClr val="black"/>
                              </a:solidFill>
                              <a:latin typeface="Cambria Math" panose="02040503050406030204" pitchFamily="18" charset="0"/>
                              <a:ea typeface="Cambria Math" panose="02040503050406030204" pitchFamily="18" charset="0"/>
                            </a:rPr>
                            <m:t>𝟏𝟏</m:t>
                          </m:r>
                        </m:sub>
                      </m:sSub>
                    </m:oMath>
                  </m:oMathPara>
                </a14:m>
                <a:endParaRPr lang="en-US" sz="2400" b="1"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144310" y="629254"/>
                <a:ext cx="1920013" cy="85677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053188" y="1565156"/>
                <a:ext cx="3071162" cy="9973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𝑯</m:t>
                              </m:r>
                            </m:e>
                            <m:sub>
                              <m:r>
                                <a:rPr lang="en-US" sz="2400" b="1" i="1">
                                  <a:solidFill>
                                    <a:prstClr val="black"/>
                                  </a:solidFill>
                                  <a:latin typeface="Cambria Math" panose="02040503050406030204" pitchFamily="18" charset="0"/>
                                  <a:ea typeface="Cambria Math" panose="02040503050406030204" pitchFamily="18" charset="0"/>
                                </a:rPr>
                                <m:t>𝑶</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𝑯</m:t>
                              </m:r>
                            </m:e>
                            <m:sub>
                              <m:r>
                                <a:rPr lang="en-US" sz="2400" b="1" i="1">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den>
                      </m:f>
                      <m:r>
                        <a:rPr lang="en-US" sz="2400" b="1" i="1" smtClean="0">
                          <a:solidFill>
                            <a:prstClr val="black"/>
                          </a:solidFill>
                          <a:latin typeface="Cambria Math" panose="02040503050406030204" pitchFamily="18" charset="0"/>
                          <a:ea typeface="Cambria Math" panose="02040503050406030204" pitchFamily="18" charset="0"/>
                        </a:rPr>
                        <m:t>=</m:t>
                      </m:r>
                      <m:f>
                        <m:fPr>
                          <m:ctrlPr>
                            <a:rPr lang="en-US" sz="2400" b="1" i="1" smtClean="0">
                              <a:solidFill>
                                <a:prstClr val="black"/>
                              </a:solidFill>
                              <a:latin typeface="Cambria Math" panose="02040503050406030204" pitchFamily="18" charset="0"/>
                              <a:ea typeface="Cambria Math" panose="02040503050406030204" pitchFamily="18" charset="0"/>
                            </a:rPr>
                          </m:ctrlPr>
                        </m:fPr>
                        <m:num>
                          <m:sSup>
                            <m:sSupPr>
                              <m:ctrlPr>
                                <a:rPr lang="en-US" sz="2400" b="1" i="1" smtClean="0">
                                  <a:solidFill>
                                    <a:prstClr val="black"/>
                                  </a:solidFill>
                                  <a:latin typeface="Cambria Math" panose="02040503050406030204" pitchFamily="18" charset="0"/>
                                  <a:ea typeface="Cambria Math" panose="02040503050406030204" pitchFamily="18" charset="0"/>
                                </a:rPr>
                              </m:ctrlPr>
                            </m:sSupPr>
                            <m:e>
                              <m:r>
                                <a:rPr lang="en-US" sz="2400" b="1" i="1" smtClean="0">
                                  <a:solidFill>
                                    <a:prstClr val="black"/>
                                  </a:solidFill>
                                  <a:latin typeface="Cambria Math" panose="02040503050406030204" pitchFamily="18" charset="0"/>
                                  <a:ea typeface="Cambria Math" panose="02040503050406030204" pitchFamily="18" charset="0"/>
                                </a:rPr>
                                <m:t>𝒆</m:t>
                              </m:r>
                            </m:e>
                            <m:sup>
                              <m:r>
                                <a:rPr lang="en-US" sz="2400" b="1" i="1" smtClean="0">
                                  <a:solidFill>
                                    <a:prstClr val="black"/>
                                  </a:solidFill>
                                  <a:latin typeface="Cambria Math" panose="02040503050406030204" pitchFamily="18" charset="0"/>
                                  <a:ea typeface="Cambria Math" panose="02040503050406030204" pitchFamily="18" charset="0"/>
                                </a:rPr>
                                <m:t>−</m:t>
                              </m:r>
                              <m:sSubSup>
                                <m:sSubSupPr>
                                  <m:ctrlPr>
                                    <a:rPr lang="en-US" sz="2400" b="1" i="1" smtClean="0">
                                      <a:solidFill>
                                        <a:prstClr val="black"/>
                                      </a:solidFill>
                                      <a:latin typeface="Cambria Math" panose="02040503050406030204" pitchFamily="18" charset="0"/>
                                      <a:ea typeface="Cambria Math" panose="02040503050406030204" pitchFamily="18" charset="0"/>
                                    </a:rPr>
                                  </m:ctrlPr>
                                </m:sSubSupPr>
                                <m:e>
                                  <m:r>
                                    <a:rPr lang="en-US" sz="2400" b="1" i="1" smtClean="0">
                                      <a:solidFill>
                                        <a:prstClr val="black"/>
                                      </a:solidFill>
                                      <a:latin typeface="Cambria Math" panose="02040503050406030204" pitchFamily="18" charset="0"/>
                                      <a:ea typeface="Cambria Math" panose="02040503050406030204" pitchFamily="18" charset="0"/>
                                    </a:rPr>
                                    <m:t>𝑯</m:t>
                                  </m:r>
                                </m:e>
                                <m:sub>
                                  <m:r>
                                    <a:rPr lang="en-US" sz="2400" b="1" i="1" smtClean="0">
                                      <a:solidFill>
                                        <a:prstClr val="black"/>
                                      </a:solidFill>
                                      <a:latin typeface="Cambria Math" panose="02040503050406030204" pitchFamily="18" charset="0"/>
                                      <a:ea typeface="Cambria Math" panose="02040503050406030204" pitchFamily="18" charset="0"/>
                                    </a:rPr>
                                    <m:t>𝑰</m:t>
                                  </m:r>
                                  <m:r>
                                    <a:rPr lang="en-US" sz="2400" b="1" i="1" smtClean="0">
                                      <a:solidFill>
                                        <a:prstClr val="black"/>
                                      </a:solidFill>
                                      <a:latin typeface="Cambria Math" panose="02040503050406030204" pitchFamily="18" charset="0"/>
                                      <a:ea typeface="Cambria Math" panose="02040503050406030204" pitchFamily="18" charset="0"/>
                                    </a:rPr>
                                    <m:t>𝟏</m:t>
                                  </m:r>
                                </m:sub>
                                <m:sup/>
                              </m:sSubSup>
                            </m:sup>
                          </m:sSup>
                        </m:num>
                        <m:den>
                          <m:sSup>
                            <m:sSupPr>
                              <m:ctrlPr>
                                <a:rPr lang="en-US" sz="2400" b="1" i="1" smtClean="0">
                                  <a:solidFill>
                                    <a:prstClr val="black"/>
                                  </a:solidFill>
                                  <a:latin typeface="Cambria Math" panose="02040503050406030204" pitchFamily="18" charset="0"/>
                                  <a:ea typeface="Cambria Math" panose="02040503050406030204" pitchFamily="18" charset="0"/>
                                </a:rPr>
                              </m:ctrlPr>
                            </m:sSupPr>
                            <m:e>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𝟏</m:t>
                              </m:r>
                              <m:r>
                                <a:rPr lang="en-US" sz="2400" b="1" i="1" smtClean="0">
                                  <a:solidFill>
                                    <a:prstClr val="black"/>
                                  </a:solidFill>
                                  <a:latin typeface="Cambria Math" panose="02040503050406030204" pitchFamily="18" charset="0"/>
                                  <a:ea typeface="Cambria Math" panose="02040503050406030204" pitchFamily="18" charset="0"/>
                                </a:rPr>
                                <m:t>+</m:t>
                              </m:r>
                              <m:sSup>
                                <m:sSupPr>
                                  <m:ctrlPr>
                                    <a:rPr lang="en-US" sz="2400" b="1" i="1">
                                      <a:solidFill>
                                        <a:prstClr val="black"/>
                                      </a:solidFill>
                                      <a:latin typeface="Cambria Math" panose="02040503050406030204" pitchFamily="18" charset="0"/>
                                      <a:ea typeface="Cambria Math" panose="02040503050406030204" pitchFamily="18" charset="0"/>
                                    </a:rPr>
                                  </m:ctrlPr>
                                </m:sSupPr>
                                <m:e>
                                  <m:r>
                                    <a:rPr lang="en-US" sz="2400" b="1" i="1">
                                      <a:solidFill>
                                        <a:prstClr val="black"/>
                                      </a:solidFill>
                                      <a:latin typeface="Cambria Math" panose="02040503050406030204" pitchFamily="18" charset="0"/>
                                      <a:ea typeface="Cambria Math" panose="02040503050406030204" pitchFamily="18" charset="0"/>
                                    </a:rPr>
                                    <m:t>𝒆</m:t>
                                  </m:r>
                                </m:e>
                                <m:sup>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𝑯</m:t>
                                      </m:r>
                                    </m:e>
                                    <m:sub>
                                      <m:r>
                                        <a:rPr lang="en-US" sz="2400" b="1" i="1" smtClean="0">
                                          <a:solidFill>
                                            <a:prstClr val="black"/>
                                          </a:solidFill>
                                          <a:latin typeface="Cambria Math" panose="02040503050406030204" pitchFamily="18" charset="0"/>
                                          <a:ea typeface="Cambria Math" panose="02040503050406030204" pitchFamily="18" charset="0"/>
                                        </a:rPr>
                                        <m:t>𝑰</m:t>
                                      </m:r>
                                      <m:r>
                                        <a:rPr lang="en-US" sz="2400" b="1" i="1" smtClean="0">
                                          <a:solidFill>
                                            <a:prstClr val="black"/>
                                          </a:solidFill>
                                          <a:latin typeface="Cambria Math" panose="02040503050406030204" pitchFamily="18" charset="0"/>
                                          <a:ea typeface="Cambria Math" panose="02040503050406030204" pitchFamily="18" charset="0"/>
                                        </a:rPr>
                                        <m:t>𝟏</m:t>
                                      </m:r>
                                    </m:sub>
                                  </m:sSub>
                                </m:sup>
                              </m:sSup>
                              <m:r>
                                <a:rPr lang="en-US" sz="2400" b="1" i="1" smtClean="0">
                                  <a:solidFill>
                                    <a:prstClr val="black"/>
                                  </a:solidFill>
                                  <a:latin typeface="Cambria Math" panose="02040503050406030204" pitchFamily="18" charset="0"/>
                                  <a:ea typeface="Cambria Math" panose="02040503050406030204" pitchFamily="18" charset="0"/>
                                </a:rPr>
                                <m:t>)</m:t>
                              </m:r>
                            </m:e>
                            <m:sup>
                              <m:r>
                                <a:rPr lang="en-US" sz="2400" b="1" i="1" smtClean="0">
                                  <a:solidFill>
                                    <a:prstClr val="black"/>
                                  </a:solidFill>
                                  <a:latin typeface="Cambria Math" panose="02040503050406030204" pitchFamily="18" charset="0"/>
                                  <a:ea typeface="Cambria Math" panose="02040503050406030204" pitchFamily="18" charset="0"/>
                                </a:rPr>
                                <m:t>𝟐</m:t>
                              </m:r>
                            </m:sup>
                          </m:sSup>
                        </m:den>
                      </m:f>
                    </m:oMath>
                  </m:oMathPara>
                </a14:m>
                <a:endParaRPr lang="en-US" sz="2400" b="1" dirty="0">
                  <a:solidFill>
                    <a:prstClr val="black"/>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4053188" y="1565156"/>
                <a:ext cx="3071162" cy="99738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4076578" y="2687323"/>
                <a:ext cx="1775743" cy="8550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𝑯</m:t>
                              </m:r>
                            </m:e>
                            <m:sub>
                              <m:r>
                                <a:rPr lang="en-US" sz="2400" b="1" i="1">
                                  <a:solidFill>
                                    <a:prstClr val="black"/>
                                  </a:solidFill>
                                  <a:latin typeface="Cambria Math" panose="02040503050406030204" pitchFamily="18" charset="0"/>
                                  <a:ea typeface="Cambria Math" panose="02040503050406030204" pitchFamily="18" charset="0"/>
                                </a:rPr>
                                <m:t>𝑰</m:t>
                              </m:r>
                              <m:r>
                                <a:rPr lang="en-US" sz="2400" b="1" i="1">
                                  <a:solidFill>
                                    <a:prstClr val="black"/>
                                  </a:solidFill>
                                  <a:latin typeface="Cambria Math" panose="02040503050406030204" pitchFamily="18" charset="0"/>
                                  <a:ea typeface="Cambria Math" panose="02040503050406030204" pitchFamily="18" charset="0"/>
                                </a:rPr>
                                <m:t>𝟏</m:t>
                              </m:r>
                            </m:sub>
                          </m:sSub>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𝟏𝟏</m:t>
                              </m:r>
                            </m:sub>
                          </m:sSub>
                        </m:den>
                      </m:f>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𝑰</m:t>
                          </m:r>
                        </m:e>
                        <m:sub>
                          <m:r>
                            <a:rPr lang="en-US" sz="2400" b="1" i="1" smtClean="0">
                              <a:solidFill>
                                <a:prstClr val="black"/>
                              </a:solidFill>
                              <a:latin typeface="Cambria Math" panose="02040503050406030204" pitchFamily="18" charset="0"/>
                              <a:ea typeface="Cambria Math" panose="02040503050406030204" pitchFamily="18" charset="0"/>
                            </a:rPr>
                            <m:t>𝑶</m:t>
                          </m:r>
                          <m:r>
                            <a:rPr lang="en-US" sz="2400" b="1" i="1" smtClean="0">
                              <a:solidFill>
                                <a:prstClr val="black"/>
                              </a:solidFill>
                              <a:latin typeface="Cambria Math" panose="02040503050406030204" pitchFamily="18" charset="0"/>
                              <a:ea typeface="Cambria Math" panose="02040503050406030204" pitchFamily="18" charset="0"/>
                            </a:rPr>
                            <m:t>𝟏</m:t>
                          </m:r>
                        </m:sub>
                      </m:sSub>
                    </m:oMath>
                  </m:oMathPara>
                </a14:m>
                <a:endParaRPr lang="en-US" sz="2400" b="1" dirty="0">
                  <a:solidFill>
                    <a:prstClr val="black"/>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4076578" y="2687323"/>
                <a:ext cx="1775743" cy="85504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01689" y="3639860"/>
                <a:ext cx="9927609" cy="1045351"/>
              </a:xfrm>
              <a:prstGeom prst="rect">
                <a:avLst/>
              </a:prstGeom>
              <a:noFill/>
            </p:spPr>
            <p:txBody>
              <a:bodyPr wrap="square" rtlCol="0">
                <a:spAutoFit/>
              </a:bodyPr>
              <a:lstStyle/>
              <a:p>
                <a:r>
                  <a:rPr lang="en-US" sz="2400" b="1" dirty="0">
                    <a:solidFill>
                      <a:prstClr val="black"/>
                    </a:solidFill>
                  </a:rPr>
                  <a:t>Substituting the values of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𝑻</m:t>
                        </m:r>
                      </m:e>
                      <m:sub>
                        <m:r>
                          <a:rPr lang="en-US" sz="2400" b="1" i="1">
                            <a:solidFill>
                              <a:prstClr val="black"/>
                            </a:solidFill>
                            <a:latin typeface="Cambria Math" panose="02040503050406030204" pitchFamily="18" charset="0"/>
                          </a:rPr>
                          <m:t>𝑶</m:t>
                        </m:r>
                      </m:sub>
                    </m:sSub>
                  </m:oMath>
                </a14:m>
                <a:r>
                  <a:rPr lang="en-US" sz="2400" b="1" dirty="0">
                    <a:solidFill>
                      <a:prstClr val="black"/>
                    </a:solidFill>
                  </a:rPr>
                  <a:t>,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𝑶</m:t>
                        </m:r>
                      </m:e>
                      <m:sub>
                        <m:r>
                          <a:rPr lang="en-US" sz="2400" b="1" i="1">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𝟏</m:t>
                        </m:r>
                      </m:sub>
                    </m:sSub>
                  </m:oMath>
                </a14:m>
                <a:r>
                  <a:rPr lang="en-US" sz="2400" b="1" dirty="0">
                    <a:solidFill>
                      <a:prstClr val="black"/>
                    </a:solidFill>
                  </a:rPr>
                  <a:t>,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panose="02040503050406030204" pitchFamily="18" charset="0"/>
                          </a:rPr>
                          <m:t>𝑶</m:t>
                        </m:r>
                      </m:e>
                      <m:sub>
                        <m:r>
                          <a:rPr lang="en-US" sz="2400" b="1" i="1" smtClean="0">
                            <a:solidFill>
                              <a:prstClr val="black"/>
                            </a:solidFill>
                            <a:latin typeface="Cambria Math" panose="02040503050406030204" pitchFamily="18" charset="0"/>
                          </a:rPr>
                          <m:t>𝑰</m:t>
                        </m:r>
                        <m:r>
                          <a:rPr lang="en-US" sz="2400" b="1" i="1">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  </m:t>
                    </m:r>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𝟏𝟏</m:t>
                        </m:r>
                      </m:sub>
                    </m:sSub>
                    <m:r>
                      <a:rPr lang="en-US" sz="2400" b="1" i="1" smtClean="0">
                        <a:solidFill>
                          <a:prstClr val="black"/>
                        </a:solidFill>
                        <a:latin typeface="Cambria Math" panose="02040503050406030204" pitchFamily="18" charset="0"/>
                      </a:rPr>
                      <m:t>, </m:t>
                    </m:r>
                    <m:sSub>
                      <m:sSubPr>
                        <m:ctrlPr>
                          <a:rPr lang="en-US" sz="2400" b="1" i="1">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𝑯</m:t>
                        </m:r>
                      </m:e>
                      <m:sub>
                        <m:r>
                          <a:rPr lang="en-US" sz="2400" b="1" i="1" smtClean="0">
                            <a:solidFill>
                              <a:prstClr val="black"/>
                            </a:solidFill>
                            <a:latin typeface="Cambria Math" panose="02040503050406030204" pitchFamily="18" charset="0"/>
                          </a:rPr>
                          <m:t>𝑰</m:t>
                        </m:r>
                        <m:r>
                          <a:rPr lang="en-US" sz="2400" b="1" i="1">
                            <a:solidFill>
                              <a:prstClr val="black"/>
                            </a:solidFill>
                            <a:latin typeface="Cambria Math" panose="02040503050406030204" pitchFamily="18" charset="0"/>
                          </a:rPr>
                          <m:t>𝟏</m:t>
                        </m:r>
                      </m:sub>
                    </m:sSub>
                    <m:r>
                      <a:rPr lang="en-US" sz="2400" b="1" i="1" smtClean="0">
                        <a:solidFill>
                          <a:prstClr val="black"/>
                        </a:solidFill>
                        <a:latin typeface="Cambria Math" panose="02040503050406030204" pitchFamily="18" charset="0"/>
                      </a:rPr>
                      <m:t> </m:t>
                    </m:r>
                  </m:oMath>
                </a14:m>
                <a:r>
                  <a:rPr lang="en-US" sz="2400" b="1" dirty="0">
                    <a:solidFill>
                      <a:prstClr val="black"/>
                    </a:solidFill>
                  </a:rPr>
                  <a:t>and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𝑰</m:t>
                        </m:r>
                      </m:e>
                      <m:sub>
                        <m:r>
                          <a:rPr lang="en-US" sz="2400" b="1" i="1" smtClean="0">
                            <a:solidFill>
                              <a:prstClr val="black"/>
                            </a:solidFill>
                            <a:latin typeface="Cambria Math" panose="02040503050406030204" pitchFamily="18" charset="0"/>
                          </a:rPr>
                          <m:t>𝑶</m:t>
                        </m:r>
                        <m:r>
                          <a:rPr lang="en-US" sz="2400" b="1" i="1">
                            <a:solidFill>
                              <a:prstClr val="black"/>
                            </a:solidFill>
                            <a:latin typeface="Cambria Math" panose="02040503050406030204" pitchFamily="18" charset="0"/>
                          </a:rPr>
                          <m:t>𝟏</m:t>
                        </m:r>
                      </m:sub>
                    </m:sSub>
                  </m:oMath>
                </a14:m>
                <a:r>
                  <a:rPr lang="en-US" sz="2400" b="1" dirty="0">
                    <a:solidFill>
                      <a:prstClr val="black"/>
                    </a:solidFill>
                  </a:rPr>
                  <a:t> in the last expression of </a:t>
                </a:r>
                <a14:m>
                  <m:oMath xmlns:m="http://schemas.openxmlformats.org/officeDocument/2006/math">
                    <m:f>
                      <m:fPr>
                        <m:ctrlPr>
                          <a:rPr lang="en-US" sz="2400" b="1" i="1">
                            <a:solidFill>
                              <a:prstClr val="black"/>
                            </a:solidFill>
                            <a:latin typeface="Cambria Math" panose="02040503050406030204" pitchFamily="18" charset="0"/>
                            <a:ea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𝑬</m:t>
                        </m:r>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𝟏𝟏</m:t>
                            </m:r>
                          </m:sub>
                        </m:sSub>
                      </m:den>
                    </m:f>
                  </m:oMath>
                </a14:m>
                <a:r>
                  <a:rPr lang="en-US" sz="2400" b="1" dirty="0">
                    <a:solidFill>
                      <a:prstClr val="black"/>
                    </a:solidFill>
                  </a:rPr>
                  <a:t>, we obtain </a:t>
                </a:r>
              </a:p>
            </p:txBody>
          </p:sp>
        </mc:Choice>
        <mc:Fallback xmlns="">
          <p:sp>
            <p:nvSpPr>
              <p:cNvPr id="10" name="TextBox 9"/>
              <p:cNvSpPr txBox="1">
                <a:spLocks noRot="1" noChangeAspect="1" noMove="1" noResize="1" noEditPoints="1" noAdjustHandles="1" noChangeArrowheads="1" noChangeShapeType="1" noTextEdit="1"/>
              </p:cNvSpPr>
              <p:nvPr/>
            </p:nvSpPr>
            <p:spPr>
              <a:xfrm>
                <a:off x="801689" y="3639860"/>
                <a:ext cx="9927609" cy="1045351"/>
              </a:xfrm>
              <a:prstGeom prst="rect">
                <a:avLst/>
              </a:prstGeom>
              <a:blipFill rotWithShape="0">
                <a:blip r:embed="rId6"/>
                <a:stretch>
                  <a:fillRect l="-983" t="-4651" b="-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053188" y="4625454"/>
                <a:ext cx="2711961" cy="8550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solidFill>
                                <a:prstClr val="black"/>
                              </a:solidFill>
                              <a:latin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𝑬</m:t>
                          </m:r>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𝟏𝟏</m:t>
                              </m:r>
                            </m:sub>
                          </m:sSub>
                        </m:den>
                      </m:f>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𝟎𝟎𝟎𝟓𝟒𝟗</m:t>
                      </m:r>
                    </m:oMath>
                  </m:oMathPara>
                </a14:m>
                <a:endParaRPr lang="en-US" sz="2400" b="1" dirty="0">
                  <a:solidFill>
                    <a:prstClr val="black"/>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4053188" y="4625454"/>
                <a:ext cx="2711961" cy="855042"/>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5259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p:cNvSpPr txBox="1"/>
              <p:nvPr/>
            </p:nvSpPr>
            <p:spPr>
              <a:xfrm>
                <a:off x="4288213" y="2795678"/>
                <a:ext cx="25224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smtClean="0">
                              <a:solidFill>
                                <a:prstClr val="black"/>
                              </a:solidFill>
                              <a:latin typeface="Cambria Math" panose="02040503050406030204" pitchFamily="18" charset="0"/>
                              <a:ea typeface="Cambria Math" panose="02040503050406030204" pitchFamily="18" charset="0"/>
                            </a:rPr>
                            <m:t>𝟐𝟏</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𝟎𝟎𝟎𝟎𝟖𝟖</m:t>
                      </m:r>
                    </m:oMath>
                  </m:oMathPara>
                </a14:m>
                <a:endParaRPr lang="en-US" sz="2400" b="1" dirty="0">
                  <a:solidFill>
                    <a:prstClr val="black"/>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288213" y="2795678"/>
                <a:ext cx="2522485" cy="369332"/>
              </a:xfrm>
              <a:prstGeom prst="rect">
                <a:avLst/>
              </a:prstGeom>
              <a:blipFill rotWithShape="0">
                <a:blip r:embed="rId3"/>
                <a:stretch>
                  <a:fillRect l="-2415" r="-241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288214" y="3229589"/>
                <a:ext cx="27517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smtClean="0">
                              <a:solidFill>
                                <a:prstClr val="black"/>
                              </a:solidFill>
                              <a:latin typeface="Cambria Math" panose="02040503050406030204" pitchFamily="18" charset="0"/>
                              <a:ea typeface="Cambria Math" panose="02040503050406030204" pitchFamily="18" charset="0"/>
                            </a:rPr>
                            <m:t>𝟏𝟐</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𝟎𝟎𝟎𝟐𝟐𝟎</m:t>
                      </m:r>
                    </m:oMath>
                  </m:oMathPara>
                </a14:m>
                <a:endParaRPr lang="en-US" sz="2400" b="1"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288214" y="3229589"/>
                <a:ext cx="2751715" cy="369332"/>
              </a:xfrm>
              <a:prstGeom prst="rect">
                <a:avLst/>
              </a:prstGeom>
              <a:blipFill rotWithShape="0">
                <a:blip r:embed="rId4"/>
                <a:stretch>
                  <a:fillRect l="-1991" r="-221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288214" y="3657012"/>
                <a:ext cx="25224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smtClean="0">
                              <a:solidFill>
                                <a:prstClr val="black"/>
                              </a:solidFill>
                              <a:latin typeface="Cambria Math" panose="02040503050406030204" pitchFamily="18" charset="0"/>
                              <a:ea typeface="Cambria Math" panose="02040503050406030204" pitchFamily="18" charset="0"/>
                            </a:rPr>
                            <m:t>𝟐𝟐</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𝟎𝟎𝟎𝟏𝟕𝟔</m:t>
                      </m:r>
                    </m:oMath>
                  </m:oMathPara>
                </a14:m>
                <a:endParaRPr lang="en-US" sz="2400" b="1"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288214" y="3657012"/>
                <a:ext cx="2522485" cy="369332"/>
              </a:xfrm>
              <a:prstGeom prst="rect">
                <a:avLst/>
              </a:prstGeom>
              <a:blipFill rotWithShape="0">
                <a:blip r:embed="rId5"/>
                <a:stretch>
                  <a:fillRect l="-2415" r="-241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288214" y="4084435"/>
                <a:ext cx="27517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smtClean="0">
                              <a:solidFill>
                                <a:prstClr val="black"/>
                              </a:solidFill>
                              <a:latin typeface="Cambria Math" panose="02040503050406030204" pitchFamily="18" charset="0"/>
                              <a:ea typeface="Cambria Math" panose="02040503050406030204" pitchFamily="18" charset="0"/>
                            </a:rPr>
                            <m:t>𝟏𝟑</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𝟎𝟎𝟎𝟏𝟏𝟎</m:t>
                      </m:r>
                    </m:oMath>
                  </m:oMathPara>
                </a14:m>
                <a:endParaRPr lang="en-US" sz="2400" b="1"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288214" y="4084435"/>
                <a:ext cx="2751715" cy="369332"/>
              </a:xfrm>
              <a:prstGeom prst="rect">
                <a:avLst/>
              </a:prstGeom>
              <a:blipFill rotWithShape="0">
                <a:blip r:embed="rId6"/>
                <a:stretch>
                  <a:fillRect l="-1991" r="-2212"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88214" y="4511858"/>
                <a:ext cx="25224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m:t>
                      </m:r>
                      <m:sSub>
                        <m:sSubPr>
                          <m:ctrlPr>
                            <a:rPr lang="en-US" sz="2400" b="1" i="1" smtClean="0">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smtClean="0">
                              <a:solidFill>
                                <a:prstClr val="black"/>
                              </a:solidFill>
                              <a:latin typeface="Cambria Math" panose="02040503050406030204" pitchFamily="18" charset="0"/>
                              <a:ea typeface="Cambria Math" panose="02040503050406030204" pitchFamily="18" charset="0"/>
                            </a:rPr>
                            <m:t>𝟐𝟑</m:t>
                          </m:r>
                        </m:sub>
                      </m:sSub>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𝟎𝟎𝟎𝟎𝟖𝟖</m:t>
                      </m:r>
                    </m:oMath>
                  </m:oMathPara>
                </a14:m>
                <a:endParaRPr lang="en-US" sz="2400" b="1" dirty="0">
                  <a:solidFill>
                    <a:prstClr val="black"/>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288214" y="4511858"/>
                <a:ext cx="2522485" cy="369332"/>
              </a:xfrm>
              <a:prstGeom prst="rect">
                <a:avLst/>
              </a:prstGeom>
              <a:blipFill rotWithShape="0">
                <a:blip r:embed="rId7"/>
                <a:stretch>
                  <a:fillRect l="-2415" r="-241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109133" y="689965"/>
                <a:ext cx="9270743" cy="676019"/>
              </a:xfrm>
              <a:prstGeom prst="rect">
                <a:avLst/>
              </a:prstGeom>
              <a:noFill/>
            </p:spPr>
            <p:txBody>
              <a:bodyPr wrap="none" rtlCol="0">
                <a:spAutoFit/>
              </a:bodyPr>
              <a:lstStyle/>
              <a:p>
                <a:r>
                  <a:rPr lang="en-US" sz="2400" b="1" dirty="0">
                    <a:solidFill>
                      <a:prstClr val="black"/>
                    </a:solidFill>
                  </a:rPr>
                  <a:t>Now, substituting the values of </a:t>
                </a:r>
                <a14:m>
                  <m:oMath xmlns:m="http://schemas.openxmlformats.org/officeDocument/2006/math">
                    <m:f>
                      <m:fPr>
                        <m:ctrlPr>
                          <a:rPr lang="en-US" sz="2400" b="1" i="1">
                            <a:solidFill>
                              <a:prstClr val="black"/>
                            </a:solidFill>
                            <a:latin typeface="Cambria Math" panose="02040503050406030204" pitchFamily="18" charset="0"/>
                            <a:ea typeface="Cambria Math" panose="02040503050406030204" pitchFamily="18" charset="0"/>
                          </a:rPr>
                        </m:ctrlPr>
                      </m:fPr>
                      <m:num>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𝑬</m:t>
                        </m:r>
                      </m:num>
                      <m:den>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smtClean="0">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𝟏𝟏</m:t>
                            </m:r>
                          </m:sub>
                        </m:sSub>
                      </m:den>
                    </m:f>
                  </m:oMath>
                </a14:m>
                <a:r>
                  <a:rPr lang="en-US" sz="2400" b="1" dirty="0">
                    <a:solidFill>
                      <a:prstClr val="black"/>
                    </a:solidFill>
                  </a:rPr>
                  <a:t> and </a:t>
                </a:r>
                <a14:m>
                  <m:oMath xmlns:m="http://schemas.openxmlformats.org/officeDocument/2006/math">
                    <m:r>
                      <a:rPr lang="en-US" sz="2400" b="1" i="1" smtClean="0">
                        <a:solidFill>
                          <a:prstClr val="black"/>
                        </a:solidFill>
                        <a:latin typeface="Cambria Math" panose="02040503050406030204" pitchFamily="18" charset="0"/>
                        <a:ea typeface="Cambria Math" panose="02040503050406030204" pitchFamily="18" charset="0"/>
                      </a:rPr>
                      <m:t>𝜼</m:t>
                    </m:r>
                  </m:oMath>
                </a14:m>
                <a:r>
                  <a:rPr lang="en-US" sz="2400" b="1" dirty="0">
                    <a:solidFill>
                      <a:prstClr val="black"/>
                    </a:solidFill>
                  </a:rPr>
                  <a:t>, we get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𝟏𝟏</m:t>
                        </m:r>
                      </m:sub>
                    </m:sSub>
                    <m:r>
                      <a:rPr lang="en-US" sz="2400" b="1" i="1">
                        <a:solidFill>
                          <a:prstClr val="black"/>
                        </a:solidFill>
                        <a:latin typeface="Cambria Math" panose="02040503050406030204" pitchFamily="18" charset="0"/>
                        <a:ea typeface="Cambria Math" panose="02040503050406030204" pitchFamily="18" charset="0"/>
                      </a:rPr>
                      <m:t>=</m:t>
                    </m:r>
                    <m:r>
                      <a:rPr lang="en-US" sz="2400" b="1" i="1" smtClean="0">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𝟎</m:t>
                    </m:r>
                    <m:r>
                      <a:rPr lang="en-US" sz="2400" b="1" i="1">
                        <a:solidFill>
                          <a:prstClr val="black"/>
                        </a:solidFill>
                        <a:latin typeface="Cambria Math" panose="02040503050406030204" pitchFamily="18" charset="0"/>
                        <a:ea typeface="Cambria Math" panose="02040503050406030204" pitchFamily="18" charset="0"/>
                      </a:rPr>
                      <m:t>.</m:t>
                    </m:r>
                    <m:r>
                      <a:rPr lang="en-US" sz="2400" b="1" i="1">
                        <a:solidFill>
                          <a:prstClr val="black"/>
                        </a:solidFill>
                        <a:latin typeface="Cambria Math" panose="02040503050406030204" pitchFamily="18" charset="0"/>
                        <a:ea typeface="Cambria Math" panose="02040503050406030204" pitchFamily="18" charset="0"/>
                      </a:rPr>
                      <m:t>𝟎𝟎𝟎𝟏𝟏𝟎</m:t>
                    </m:r>
                  </m:oMath>
                </a14:m>
                <a:endParaRPr lang="en-US" sz="2400" b="1" dirty="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109133" y="689965"/>
                <a:ext cx="9270743" cy="676019"/>
              </a:xfrm>
              <a:prstGeom prst="rect">
                <a:avLst/>
              </a:prstGeom>
              <a:blipFill rotWithShape="0">
                <a:blip r:embed="rId8"/>
                <a:stretch>
                  <a:fillRect l="-1052" b="-18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09131" y="1505378"/>
                <a:ext cx="9388648" cy="830997"/>
              </a:xfrm>
              <a:prstGeom prst="rect">
                <a:avLst/>
              </a:prstGeom>
              <a:noFill/>
            </p:spPr>
            <p:txBody>
              <a:bodyPr wrap="square" rtlCol="0">
                <a:spAutoFit/>
              </a:bodyPr>
              <a:lstStyle/>
              <a:p>
                <a:r>
                  <a:rPr lang="en-US" sz="2400" b="1" dirty="0">
                    <a:solidFill>
                      <a:prstClr val="black"/>
                    </a:solidFill>
                  </a:rPr>
                  <a:t>Similarly, the values of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𝟐𝟏</m:t>
                        </m:r>
                      </m:sub>
                    </m:sSub>
                  </m:oMath>
                </a14:m>
                <a:r>
                  <a:rPr lang="en-US" sz="2400" b="1" dirty="0">
                    <a:solidFill>
                      <a:prstClr val="black"/>
                    </a:solidFill>
                  </a:rPr>
                  <a:t>,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𝟏𝟐</m:t>
                        </m:r>
                      </m:sub>
                    </m:sSub>
                  </m:oMath>
                </a14:m>
                <a:r>
                  <a:rPr lang="en-US" sz="2400" b="1" dirty="0">
                    <a:solidFill>
                      <a:prstClr val="black"/>
                    </a:solidFill>
                  </a:rPr>
                  <a:t>,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𝟐𝟐</m:t>
                        </m:r>
                      </m:sub>
                    </m:sSub>
                  </m:oMath>
                </a14:m>
                <a:r>
                  <a:rPr lang="en-US" sz="2400" b="1" dirty="0">
                    <a:solidFill>
                      <a:prstClr val="black"/>
                    </a:solidFill>
                  </a:rPr>
                  <a:t>,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𝟏𝟑</m:t>
                        </m:r>
                      </m:sub>
                    </m:sSub>
                    <m:r>
                      <a:rPr lang="en-US" sz="2400" b="1">
                        <a:solidFill>
                          <a:prstClr val="black"/>
                        </a:solidFill>
                        <a:latin typeface="Cambria Math" panose="02040503050406030204" pitchFamily="18" charset="0"/>
                        <a:ea typeface="Cambria Math" panose="02040503050406030204" pitchFamily="18" charset="0"/>
                      </a:rPr>
                      <m:t> </m:t>
                    </m:r>
                    <m:r>
                      <a:rPr lang="en-US" sz="2400" b="1" smtClean="0">
                        <a:solidFill>
                          <a:prstClr val="black"/>
                        </a:solidFill>
                        <a:latin typeface="Cambria Math" panose="02040503050406030204" pitchFamily="18" charset="0"/>
                        <a:ea typeface="Cambria Math" panose="02040503050406030204" pitchFamily="18" charset="0"/>
                      </a:rPr>
                      <m:t>𝐚𝐧𝐝</m:t>
                    </m:r>
                  </m:oMath>
                </a14:m>
                <a:r>
                  <a:rPr lang="en-US" sz="2400" b="1" dirty="0">
                    <a:solidFill>
                      <a:prstClr val="black"/>
                    </a:solidFill>
                  </a:rPr>
                  <a:t> </a:t>
                </a:r>
                <a14:m>
                  <m:oMath xmlns:m="http://schemas.openxmlformats.org/officeDocument/2006/math">
                    <m:r>
                      <a:rPr lang="en-US" sz="2400" b="1" i="1">
                        <a:solidFill>
                          <a:prstClr val="black"/>
                        </a:solidFill>
                        <a:latin typeface="Cambria Math" panose="02040503050406030204" pitchFamily="18" charset="0"/>
                        <a:ea typeface="Cambria Math" panose="02040503050406030204" pitchFamily="18" charset="0"/>
                      </a:rPr>
                      <m:t>∆</m:t>
                    </m:r>
                    <m:sSub>
                      <m:sSubPr>
                        <m:ctrlPr>
                          <a:rPr lang="en-US" sz="2400" b="1" i="1">
                            <a:solidFill>
                              <a:prstClr val="black"/>
                            </a:solidFill>
                            <a:latin typeface="Cambria Math" panose="02040503050406030204" pitchFamily="18" charset="0"/>
                            <a:ea typeface="Cambria Math" panose="02040503050406030204" pitchFamily="18" charset="0"/>
                          </a:rPr>
                        </m:ctrlPr>
                      </m:sSubPr>
                      <m:e>
                        <m:r>
                          <a:rPr lang="en-US" sz="2400" b="1" i="1">
                            <a:solidFill>
                              <a:prstClr val="black"/>
                            </a:solidFill>
                            <a:latin typeface="Cambria Math" panose="02040503050406030204" pitchFamily="18" charset="0"/>
                            <a:ea typeface="Cambria Math" panose="02040503050406030204" pitchFamily="18" charset="0"/>
                          </a:rPr>
                          <m:t>𝒗</m:t>
                        </m:r>
                      </m:e>
                      <m:sub>
                        <m:r>
                          <a:rPr lang="en-US" sz="2400" b="1" i="1">
                            <a:solidFill>
                              <a:prstClr val="black"/>
                            </a:solidFill>
                            <a:latin typeface="Cambria Math" panose="02040503050406030204" pitchFamily="18" charset="0"/>
                            <a:ea typeface="Cambria Math" panose="02040503050406030204" pitchFamily="18" charset="0"/>
                          </a:rPr>
                          <m:t>𝟐𝟑</m:t>
                        </m:r>
                      </m:sub>
                    </m:sSub>
                  </m:oMath>
                </a14:m>
                <a:r>
                  <a:rPr lang="en-US" sz="2400" b="1" dirty="0">
                    <a:solidFill>
                      <a:prstClr val="black"/>
                    </a:solidFill>
                  </a:rPr>
                  <a:t> are determined and found to be as follows: </a:t>
                </a:r>
              </a:p>
            </p:txBody>
          </p:sp>
        </mc:Choice>
        <mc:Fallback xmlns="">
          <p:sp>
            <p:nvSpPr>
              <p:cNvPr id="8" name="TextBox 7"/>
              <p:cNvSpPr txBox="1">
                <a:spLocks noRot="1" noChangeAspect="1" noMove="1" noResize="1" noEditPoints="1" noAdjustHandles="1" noChangeArrowheads="1" noChangeShapeType="1" noTextEdit="1"/>
              </p:cNvSpPr>
              <p:nvPr/>
            </p:nvSpPr>
            <p:spPr>
              <a:xfrm>
                <a:off x="1109131" y="1505378"/>
                <a:ext cx="9388648" cy="830997"/>
              </a:xfrm>
              <a:prstGeom prst="rect">
                <a:avLst/>
              </a:prstGeom>
              <a:blipFill rotWithShape="0">
                <a:blip r:embed="rId9"/>
                <a:stretch>
                  <a:fillRect l="-1039" t="-5882" b="-16176"/>
                </a:stretch>
              </a:blipFill>
            </p:spPr>
            <p:txBody>
              <a:bodyPr/>
              <a:lstStyle/>
              <a:p>
                <a:r>
                  <a:rPr lang="en-US">
                    <a:noFill/>
                  </a:rPr>
                  <a:t> </a:t>
                </a:r>
              </a:p>
            </p:txBody>
          </p:sp>
        </mc:Fallback>
      </mc:AlternateContent>
    </p:spTree>
    <p:extLst>
      <p:ext uri="{BB962C8B-B14F-4D97-AF65-F5344CB8AC3E}">
        <p14:creationId xmlns:p14="http://schemas.microsoft.com/office/powerpoint/2010/main" val="122279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2314543" y="2271634"/>
                <a:ext cx="7777770" cy="621965"/>
              </a:xfrm>
              <a:prstGeom prst="rect">
                <a:avLst/>
              </a:prstGeom>
              <a:noFill/>
            </p:spPr>
            <p:txBody>
              <a:bodyPr wrap="none" lIns="0" tIns="0" rIns="0" bIns="0" rtlCol="0">
                <a:spAutoFit/>
              </a:bodyPr>
              <a:lstStyle/>
              <a:p>
                <a14:m>
                  <m:oMath xmlns:m="http://schemas.openxmlformats.org/officeDocument/2006/math">
                    <m:d>
                      <m:dPr>
                        <m:begChr m:val="["/>
                        <m:endChr m:val="]"/>
                        <m:ctrlPr>
                          <a:rPr lang="en-US" sz="2400" b="1" i="1" smtClean="0">
                            <a:solidFill>
                              <a:prstClr val="black"/>
                            </a:solidFill>
                            <a:latin typeface="Cambria Math" panose="02040503050406030204" pitchFamily="18" charset="0"/>
                          </a:rPr>
                        </m:ctrlPr>
                      </m:dPr>
                      <m:e>
                        <m:m>
                          <m:mPr>
                            <m:mcs>
                              <m:mc>
                                <m:mcPr>
                                  <m:count m:val="3"/>
                                  <m:mcJc m:val="center"/>
                                </m:mcPr>
                              </m:mc>
                            </m:mcs>
                            <m:ctrlPr>
                              <a:rPr lang="en-US" sz="2400" b="1" i="1" smtClean="0">
                                <a:solidFill>
                                  <a:prstClr val="black"/>
                                </a:solidFill>
                                <a:latin typeface="Cambria Math" panose="02040503050406030204" pitchFamily="18" charset="0"/>
                              </a:rPr>
                            </m:ctrlPr>
                          </m:mP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𝟏𝟏</m:t>
                                  </m:r>
                                </m:sub>
                              </m:sSub>
                            </m:e>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𝟏𝟐</m:t>
                                  </m:r>
                                </m:sub>
                              </m:sSub>
                            </m:e>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𝟏𝟑</m:t>
                                  </m:r>
                                </m:sub>
                              </m:sSub>
                            </m:e>
                          </m:m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𝟐𝟏</m:t>
                                  </m:r>
                                </m:sub>
                              </m:sSub>
                            </m:e>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𝟐𝟐</m:t>
                                  </m:r>
                                </m:sub>
                              </m:sSub>
                            </m:e>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𝒗</m:t>
                                  </m:r>
                                </m:e>
                                <m:sub>
                                  <m:r>
                                    <a:rPr lang="en-US" sz="2400" b="1" i="1" smtClean="0">
                                      <a:solidFill>
                                        <a:prstClr val="black"/>
                                      </a:solidFill>
                                      <a:latin typeface="Cambria Math" panose="02040503050406030204" pitchFamily="18" charset="0"/>
                                    </a:rPr>
                                    <m:t>𝟐𝟑</m:t>
                                  </m:r>
                                </m:sub>
                              </m:sSub>
                            </m:e>
                          </m:mr>
                        </m:m>
                      </m:e>
                    </m:d>
                    <m:r>
                      <a:rPr lang="en-US" sz="2400" b="1" i="1" smtClean="0">
                        <a:solidFill>
                          <a:prstClr val="black"/>
                        </a:solidFill>
                        <a:latin typeface="Cambria Math" panose="02040503050406030204" pitchFamily="18" charset="0"/>
                      </a:rPr>
                      <m:t>=</m:t>
                    </m:r>
                    <m:d>
                      <m:dPr>
                        <m:begChr m:val="["/>
                        <m:endChr m:val="]"/>
                        <m:ctrlPr>
                          <a:rPr lang="en-US" sz="2400" b="1" i="1" smtClean="0">
                            <a:solidFill>
                              <a:prstClr val="black"/>
                            </a:solidFill>
                            <a:latin typeface="Cambria Math" panose="02040503050406030204" pitchFamily="18" charset="0"/>
                          </a:rPr>
                        </m:ctrlPr>
                      </m:dPr>
                      <m:e>
                        <m:m>
                          <m:mPr>
                            <m:mcs>
                              <m:mc>
                                <m:mcPr>
                                  <m:count m:val="3"/>
                                  <m:mcJc m:val="center"/>
                                </m:mcPr>
                              </m:mc>
                            </m:mcs>
                            <m:ctrlPr>
                              <a:rPr lang="en-US" sz="2400" b="1" i="1" smtClean="0">
                                <a:solidFill>
                                  <a:prstClr val="black"/>
                                </a:solidFill>
                                <a:latin typeface="Cambria Math" panose="02040503050406030204" pitchFamily="18" charset="0"/>
                              </a:rPr>
                            </m:ctrlPr>
                          </m:mPr>
                          <m:mr>
                            <m:e>
                              <m:r>
                                <m:rPr>
                                  <m:brk m:alnAt="7"/>
                                </m:rP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𝟏𝟗𝟗𝟖𝟗𝟎</m:t>
                              </m:r>
                            </m:e>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𝟑𝟗𝟗𝟕𝟖𝟎</m:t>
                              </m:r>
                            </m:e>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𝟐𝟗𝟗𝟖𝟗𝟎</m:t>
                              </m:r>
                            </m:e>
                          </m:mr>
                          <m:mr>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𝟏𝟎𝟎𝟎𝟖𝟖</m:t>
                              </m:r>
                            </m:e>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𝟔𝟎𝟎𝟏𝟕𝟔</m:t>
                              </m:r>
                            </m:e>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𝟓𝟎𝟎𝟎𝟖𝟖</m:t>
                              </m:r>
                            </m:e>
                          </m:mr>
                        </m:m>
                      </m:e>
                    </m:d>
                  </m:oMath>
                </a14:m>
                <a:r>
                  <a:rPr lang="en-US" sz="2400" b="1" dirty="0">
                    <a:solidFill>
                      <a:prstClr val="black"/>
                    </a:solidFill>
                  </a:rPr>
                  <a:t>;</a:t>
                </a:r>
              </a:p>
            </p:txBody>
          </p:sp>
        </mc:Choice>
        <mc:Fallback xmlns="">
          <p:sp>
            <p:nvSpPr>
              <p:cNvPr id="8" name="TextBox 7"/>
              <p:cNvSpPr txBox="1">
                <a:spLocks noRot="1" noChangeAspect="1" noMove="1" noResize="1" noEditPoints="1" noAdjustHandles="1" noChangeArrowheads="1" noChangeShapeType="1" noTextEdit="1"/>
              </p:cNvSpPr>
              <p:nvPr/>
            </p:nvSpPr>
            <p:spPr>
              <a:xfrm>
                <a:off x="2314543" y="2271634"/>
                <a:ext cx="7777770" cy="621965"/>
              </a:xfrm>
              <a:prstGeom prst="rect">
                <a:avLst/>
              </a:prstGeom>
              <a:blipFill>
                <a:blip r:embed="rId3"/>
                <a:stretch>
                  <a:fillRect r="-1411"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671953" y="3476262"/>
                <a:ext cx="2888611" cy="984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solidFill>
                                <a:prstClr val="black"/>
                              </a:solidFill>
                              <a:latin typeface="Cambria Math" panose="02040503050406030204" pitchFamily="18" charset="0"/>
                            </a:rPr>
                          </m:ctrlPr>
                        </m:dPr>
                        <m:e>
                          <m:m>
                            <m:mPr>
                              <m:mcs>
                                <m:mc>
                                  <m:mcPr>
                                    <m:count m:val="1"/>
                                    <m:mcJc m:val="center"/>
                                  </m:mcPr>
                                </m:mc>
                              </m:mcs>
                              <m:ctrlPr>
                                <a:rPr lang="en-US" sz="2400" b="1" i="1" smtClean="0">
                                  <a:solidFill>
                                    <a:prstClr val="black"/>
                                  </a:solidFill>
                                  <a:latin typeface="Cambria Math" panose="02040503050406030204" pitchFamily="18" charset="0"/>
                                </a:rPr>
                              </m:ctrlPr>
                            </m:mP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𝟏𝟏</m:t>
                                    </m:r>
                                  </m:sub>
                                </m:sSub>
                              </m:e>
                            </m:m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𝟐𝟏</m:t>
                                    </m:r>
                                  </m:sub>
                                </m:sSub>
                              </m:e>
                            </m:mr>
                            <m:m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panose="02040503050406030204" pitchFamily="18" charset="0"/>
                                      </a:rPr>
                                      <m:t>𝒘</m:t>
                                    </m:r>
                                  </m:e>
                                  <m:sub>
                                    <m:r>
                                      <a:rPr lang="en-US" sz="2400" b="1" i="1" smtClean="0">
                                        <a:solidFill>
                                          <a:prstClr val="black"/>
                                        </a:solidFill>
                                        <a:latin typeface="Cambria Math" panose="02040503050406030204" pitchFamily="18" charset="0"/>
                                      </a:rPr>
                                      <m:t>𝟑𝟏</m:t>
                                    </m:r>
                                  </m:sub>
                                </m:sSub>
                              </m:e>
                            </m:mr>
                          </m:m>
                        </m:e>
                      </m:d>
                      <m:r>
                        <a:rPr lang="en-US" sz="2400" b="1" i="1" smtClean="0">
                          <a:solidFill>
                            <a:prstClr val="black"/>
                          </a:solidFill>
                          <a:latin typeface="Cambria Math" panose="02040503050406030204" pitchFamily="18" charset="0"/>
                        </a:rPr>
                        <m:t>=</m:t>
                      </m:r>
                      <m:d>
                        <m:dPr>
                          <m:begChr m:val="["/>
                          <m:endChr m:val="]"/>
                          <m:ctrlPr>
                            <a:rPr lang="en-US" sz="2400" b="1" i="1" smtClean="0">
                              <a:solidFill>
                                <a:prstClr val="black"/>
                              </a:solidFill>
                              <a:latin typeface="Cambria Math" panose="02040503050406030204" pitchFamily="18" charset="0"/>
                            </a:rPr>
                          </m:ctrlPr>
                        </m:dPr>
                        <m:e>
                          <m:m>
                            <m:mPr>
                              <m:mcs>
                                <m:mc>
                                  <m:mcPr>
                                    <m:count m:val="1"/>
                                    <m:mcJc m:val="center"/>
                                  </m:mcPr>
                                </m:mc>
                              </m:mcs>
                              <m:ctrlPr>
                                <a:rPr lang="en-US" sz="2400" b="1" i="1" smtClean="0">
                                  <a:solidFill>
                                    <a:prstClr val="black"/>
                                  </a:solidFill>
                                  <a:latin typeface="Cambria Math" panose="02040503050406030204" pitchFamily="18" charset="0"/>
                                </a:rPr>
                              </m:ctrlPr>
                            </m:mPr>
                            <m:mr>
                              <m:e>
                                <m:r>
                                  <m:rPr>
                                    <m:brk m:alnAt="7"/>
                                  </m:rP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𝟎𝟗𝟓𝟒𝟕𝟒</m:t>
                                </m:r>
                              </m:e>
                            </m:mr>
                            <m:mr>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𝟏𝟗𝟓𝟔𝟗𝟒</m:t>
                                </m:r>
                              </m:e>
                            </m:mr>
                            <m:mr>
                              <m:e>
                                <m:r>
                                  <a:rPr lang="en-US" sz="2400" b="1" i="1" smtClean="0">
                                    <a:solidFill>
                                      <a:prstClr val="black"/>
                                    </a:solidFill>
                                    <a:latin typeface="Cambria Math" panose="02040503050406030204" pitchFamily="18" charset="0"/>
                                  </a:rPr>
                                  <m:t>𝟎</m:t>
                                </m:r>
                                <m:r>
                                  <a:rPr lang="en-US" sz="2400" b="1" i="1" smtClean="0">
                                    <a:solidFill>
                                      <a:prstClr val="black"/>
                                    </a:solidFill>
                                    <a:latin typeface="Cambria Math" panose="02040503050406030204" pitchFamily="18" charset="0"/>
                                  </a:rPr>
                                  <m:t>.</m:t>
                                </m:r>
                                <m:r>
                                  <a:rPr lang="en-US" sz="2400" b="1" i="1" smtClean="0">
                                    <a:solidFill>
                                      <a:prstClr val="black"/>
                                    </a:solidFill>
                                    <a:latin typeface="Cambria Math" panose="02040503050406030204" pitchFamily="18" charset="0"/>
                                  </a:rPr>
                                  <m:t>𝟎𝟗𝟓𝟕𝟏𝟔</m:t>
                                </m:r>
                              </m:e>
                            </m:mr>
                          </m:m>
                        </m:e>
                      </m:d>
                    </m:oMath>
                  </m:oMathPara>
                </a14:m>
                <a:endParaRPr lang="en-US" sz="2400" b="1"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671953" y="3476262"/>
                <a:ext cx="2888611" cy="984116"/>
              </a:xfrm>
              <a:prstGeom prst="rect">
                <a:avLst/>
              </a:prstGeom>
              <a:blipFill>
                <a:blip r:embed="rId4"/>
                <a:stretch>
                  <a:fillRect/>
                </a:stretch>
              </a:blipFill>
            </p:spPr>
            <p:txBody>
              <a:bodyPr/>
              <a:lstStyle/>
              <a:p>
                <a:r>
                  <a:rPr lang="en-US">
                    <a:noFill/>
                  </a:rPr>
                  <a:t> </a:t>
                </a:r>
              </a:p>
            </p:txBody>
          </p:sp>
        </mc:Fallback>
      </mc:AlternateContent>
      <p:sp>
        <p:nvSpPr>
          <p:cNvPr id="2" name="TextBox 1"/>
          <p:cNvSpPr txBox="1"/>
          <p:nvPr/>
        </p:nvSpPr>
        <p:spPr>
          <a:xfrm>
            <a:off x="889000" y="1371600"/>
            <a:ext cx="10063396" cy="461665"/>
          </a:xfrm>
          <a:prstGeom prst="rect">
            <a:avLst/>
          </a:prstGeom>
          <a:noFill/>
        </p:spPr>
        <p:txBody>
          <a:bodyPr wrap="none" rtlCol="0">
            <a:spAutoFit/>
          </a:bodyPr>
          <a:lstStyle/>
          <a:p>
            <a:r>
              <a:rPr lang="en-US" sz="2400" b="1" dirty="0">
                <a:solidFill>
                  <a:prstClr val="black"/>
                </a:solidFill>
              </a:rPr>
              <a:t>Therefore, the updated values of the weights are coming out to be as follows:</a:t>
            </a:r>
          </a:p>
        </p:txBody>
      </p:sp>
    </p:spTree>
    <p:extLst>
      <p:ext uri="{BB962C8B-B14F-4D97-AF65-F5344CB8AC3E}">
        <p14:creationId xmlns:p14="http://schemas.microsoft.com/office/powerpoint/2010/main" val="2695396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408709" y="1132609"/>
            <a:ext cx="742382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a:spcBef>
                <a:spcPct val="0"/>
              </a:spcBef>
              <a:buClrTx/>
              <a:buSzTx/>
              <a:buFontTx/>
              <a:buNone/>
              <a:defRPr/>
            </a:pPr>
            <a:r>
              <a:rPr lang="en-US" altLang="en-US" sz="2800" b="1" dirty="0">
                <a:solidFill>
                  <a:srgbClr val="C00000"/>
                </a:solidFill>
                <a:latin typeface="Georgia" panose="02040502050405020303" pitchFamily="18" charset="0"/>
                <a:cs typeface="Times New Roman" panose="02020603050405020304" pitchFamily="18" charset="0"/>
              </a:rPr>
              <a:t>Radial Basis Function Network (RBFN)</a:t>
            </a:r>
          </a:p>
          <a:p>
            <a:pPr>
              <a:spcBef>
                <a:spcPct val="0"/>
              </a:spcBef>
              <a:buClrTx/>
              <a:buSzTx/>
              <a:buFontTx/>
              <a:buNone/>
              <a:defRPr/>
            </a:pPr>
            <a:endParaRPr lang="en-US" altLang="en-US" sz="2800" b="1" dirty="0">
              <a:solidFill>
                <a:prstClr val="black"/>
              </a:solidFill>
              <a:latin typeface="Georgia" panose="02040502050405020303" pitchFamily="18" charset="0"/>
              <a:cs typeface="Times New Roman" panose="02020603050405020304" pitchFamily="18" charset="0"/>
            </a:endParaRPr>
          </a:p>
        </p:txBody>
      </p:sp>
      <p:sp>
        <p:nvSpPr>
          <p:cNvPr id="3" name="TextBox 8"/>
          <p:cNvSpPr txBox="1">
            <a:spLocks noChangeArrowheads="1"/>
          </p:cNvSpPr>
          <p:nvPr/>
        </p:nvSpPr>
        <p:spPr bwMode="auto">
          <a:xfrm>
            <a:off x="304800" y="2116006"/>
            <a:ext cx="4838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a:spcBef>
                <a:spcPct val="0"/>
              </a:spcBef>
              <a:buClrTx/>
              <a:buSzTx/>
              <a:buFontTx/>
              <a:buNone/>
              <a:defRPr/>
            </a:pPr>
            <a:r>
              <a:rPr lang="en-US" altLang="en-US" sz="2800" b="1" dirty="0">
                <a:solidFill>
                  <a:srgbClr val="0066FF"/>
                </a:solidFill>
                <a:latin typeface="Georgia" panose="02040502050405020303" pitchFamily="18" charset="0"/>
                <a:cs typeface="Times New Roman" panose="02020603050405020304" pitchFamily="18" charset="0"/>
              </a:rPr>
              <a:t>Radial Basis Function</a:t>
            </a:r>
            <a:endParaRPr lang="en-US" altLang="en-US" sz="2800" dirty="0">
              <a:solidFill>
                <a:prstClr val="black"/>
              </a:solidFill>
              <a:latin typeface="Georgia" panose="02040502050405020303" pitchFamily="18" charset="0"/>
            </a:endParaRPr>
          </a:p>
        </p:txBody>
      </p:sp>
      <p:sp>
        <p:nvSpPr>
          <p:cNvPr id="4" name="TextBox 3"/>
          <p:cNvSpPr txBox="1"/>
          <p:nvPr/>
        </p:nvSpPr>
        <p:spPr>
          <a:xfrm>
            <a:off x="751609" y="3186545"/>
            <a:ext cx="7772400" cy="1569660"/>
          </a:xfrm>
          <a:prstGeom prst="rect">
            <a:avLst/>
          </a:prstGeom>
          <a:noFill/>
        </p:spPr>
        <p:txBody>
          <a:bodyPr>
            <a:spAutoFit/>
          </a:bodyPr>
          <a:lstStyle/>
          <a:p>
            <a:pPr>
              <a:defRPr/>
            </a:pPr>
            <a:r>
              <a:rPr lang="en-US" sz="2400" b="1" dirty="0">
                <a:solidFill>
                  <a:prstClr val="black"/>
                </a:solidFill>
                <a:cs typeface="Times New Roman" pitchFamily="18" charset="0"/>
              </a:rPr>
              <a:t>	A special type of function, whose response decreases or increases monotonically with its distance from a central point</a:t>
            </a:r>
          </a:p>
          <a:p>
            <a:pPr>
              <a:defRPr/>
            </a:pPr>
            <a:endParaRPr lang="en-US" sz="2400" b="1" dirty="0">
              <a:solidFill>
                <a:prstClr val="black"/>
              </a:solidFill>
              <a:cs typeface="Times New Roman" pitchFamily="18" charset="0"/>
            </a:endParaRPr>
          </a:p>
        </p:txBody>
      </p:sp>
    </p:spTree>
    <p:extLst>
      <p:ext uri="{BB962C8B-B14F-4D97-AF65-F5344CB8AC3E}">
        <p14:creationId xmlns:p14="http://schemas.microsoft.com/office/powerpoint/2010/main" val="1107695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335973" y="1122218"/>
            <a:ext cx="74190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Various types of Radial Basis Function:</a:t>
            </a:r>
          </a:p>
        </p:txBody>
      </p:sp>
      <mc:AlternateContent xmlns:mc="http://schemas.openxmlformats.org/markup-compatibility/2006" xmlns:a14="http://schemas.microsoft.com/office/drawing/2010/main">
        <mc:Choice Requires="a14">
          <p:sp>
            <p:nvSpPr>
              <p:cNvPr id="3" name="TextBox 2"/>
              <p:cNvSpPr txBox="1"/>
              <p:nvPr/>
            </p:nvSpPr>
            <p:spPr>
              <a:xfrm>
                <a:off x="761999" y="1524000"/>
                <a:ext cx="9992591" cy="36990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endParaRPr>
              </a:p>
              <a:p>
                <a:pPr marL="225425" marR="0" lvl="0" indent="-225425"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rPr>
                  <a:t>Thin plate </a:t>
                </a:r>
                <a:r>
                  <a:rPr kumimoji="0" lang="en-US" sz="2400" b="1" i="0" u="none" strike="noStrike" kern="1200" cap="none" spc="0" normalizeH="0" baseline="0" noProof="0" dirty="0" err="1">
                    <a:ln>
                      <a:noFill/>
                    </a:ln>
                    <a:solidFill>
                      <a:prstClr val="black"/>
                    </a:solidFill>
                    <a:effectLst/>
                    <a:uLnTx/>
                    <a:uFillTx/>
                    <a:latin typeface="Calibri"/>
                    <a:ea typeface="+mn-ea"/>
                    <a:cs typeface="Times New Roman" pitchFamily="18" charset="0"/>
                  </a:rPr>
                  <a:t>spline</a:t>
                </a:r>
                <a:r>
                  <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rPr>
                  <a:t> function: f(x) = </a:t>
                </a:r>
                <a:r>
                  <a:rPr kumimoji="0" lang="en-US" sz="2400" b="1" i="1" u="none" strike="noStrike" kern="1200" cap="none" spc="0" normalizeH="0" baseline="0" noProof="0" dirty="0">
                    <a:ln>
                      <a:noFill/>
                    </a:ln>
                    <a:solidFill>
                      <a:prstClr val="black"/>
                    </a:solidFill>
                    <a:effectLst/>
                    <a:uLnTx/>
                    <a:uFillTx/>
                    <a:latin typeface="Calibri"/>
                    <a:ea typeface="+mn-ea"/>
                    <a:cs typeface="Times New Roman" pitchFamily="18" charset="0"/>
                  </a:rPr>
                  <a:t>x</a:t>
                </a:r>
                <a:r>
                  <a:rPr kumimoji="0" lang="en-US" sz="2400" b="1" i="0" u="none" strike="noStrike" kern="1200" cap="none" spc="0" normalizeH="0" baseline="30000" noProof="0" dirty="0">
                    <a:ln>
                      <a:noFill/>
                    </a:ln>
                    <a:solidFill>
                      <a:prstClr val="black"/>
                    </a:solidFill>
                    <a:effectLst/>
                    <a:uLnTx/>
                    <a:uFillTx/>
                    <a:latin typeface="Calibri"/>
                    <a:ea typeface="+mn-ea"/>
                    <a:cs typeface="Times New Roman" pitchFamily="18" charset="0"/>
                  </a:rPr>
                  <a:t>2</a:t>
                </a:r>
                <a:r>
                  <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rPr>
                  <a:t>log</a:t>
                </a:r>
                <a:r>
                  <a:rPr kumimoji="0" lang="en-US" sz="2400" b="1" i="1" u="none" strike="noStrike" kern="1200" cap="none" spc="0" normalizeH="0" baseline="0" noProof="0" dirty="0">
                    <a:ln>
                      <a:noFill/>
                    </a:ln>
                    <a:solidFill>
                      <a:prstClr val="black"/>
                    </a:solidFill>
                    <a:effectLst/>
                    <a:uLnTx/>
                    <a:uFillTx/>
                    <a:latin typeface="Calibri"/>
                    <a:ea typeface="+mn-ea"/>
                    <a:cs typeface="Times New Roman" pitchFamily="18" charset="0"/>
                  </a:rPr>
                  <a:t>x</a:t>
                </a:r>
              </a:p>
              <a:p>
                <a:pPr marL="225425" marR="0" lvl="0" indent="-225425"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endParaRPr>
              </a:p>
              <a:p>
                <a:pPr marL="225425" marR="0" lvl="0" indent="-225425"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rPr>
                  <a:t>Gaussian function: f(x) =  </a:t>
                </a:r>
                <a14:m>
                  <m:oMath xmlns:m="http://schemas.openxmlformats.org/officeDocument/2006/math">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𝒆𝒙𝒑</m:t>
                    </m:r>
                    <m:d>
                      <m:d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e>
                                </m:d>
                              </m:e>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p>
                            </m:sSup>
                          </m:num>
                          <m:den>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e>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p>
                            </m:sSup>
                          </m:den>
                        </m:f>
                      </m:e>
                    </m:d>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𝒆𝒙𝒑</m:t>
                    </m:r>
                    <m:d>
                      <m:d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num>
                          <m:den>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den>
                        </m:f>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𝝁</m:t>
                                    </m:r>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den>
                                </m:f>
                              </m:e>
                            </m:d>
                          </m:e>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p>
                        </m:sSup>
                      </m:e>
                    </m:d>
                  </m:oMath>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rPr>
                  <a:t>          </a:t>
                </a:r>
              </a:p>
              <a:p>
                <a:pPr marL="225425" marR="0" lvl="0" indent="-225425"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rPr>
                  <a:t>Multi-quadratic function: f(x) = </a:t>
                </a:r>
                <a14:m>
                  <m:oMath xmlns:m="http://schemas.openxmlformats.org/officeDocument/2006/math">
                    <m:rad>
                      <m:radPr>
                        <m:degHide m:val="on"/>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e>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p>
                        </m:s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e>
                          <m:sup>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p>
                        </m:sSup>
                      </m:e>
                    </m:rad>
                  </m:oMath>
                </a14:m>
                <a:endPar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endParaRPr>
              </a:p>
              <a:p>
                <a:pPr marL="225425" marR="0" lvl="0" indent="-225425"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endParaRPr>
              </a:p>
              <a:p>
                <a:pPr marL="225425" marR="0" lvl="0" indent="-225425"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rPr>
                  <a:t>Inverse multi-quadratic function: f(x) = </a:t>
                </a:r>
                <a14:m>
                  <m:oMath xmlns:m="http://schemas.openxmlformats.org/officeDocument/2006/math">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num>
                      <m:den>
                        <m:rad>
                          <m:radPr>
                            <m:degHide m:val="on"/>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e>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p>
                            </m:s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p>
                              <m:sSup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𝝈</m:t>
                                </m:r>
                              </m:e>
                              <m:sup>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p>
                            </m:sSup>
                          </m:e>
                        </m:rad>
                      </m:den>
                    </m:f>
                  </m:oMath>
                </a14:m>
                <a:r>
                  <a:rPr kumimoji="0" lang="en-US" sz="2400" b="1" i="0" u="none" strike="noStrike" kern="1200" cap="none" spc="0" normalizeH="0" baseline="0" noProof="0" dirty="0">
                    <a:ln>
                      <a:noFill/>
                    </a:ln>
                    <a:solidFill>
                      <a:prstClr val="black"/>
                    </a:solidFill>
                    <a:effectLst/>
                    <a:uLnTx/>
                    <a:uFillTx/>
                    <a:latin typeface="Calibri"/>
                    <a:ea typeface="+mn-ea"/>
                    <a:cs typeface="Times New Roman" pitchFamily="18" charset="0"/>
                  </a:rPr>
                  <a:t>			</a:t>
                </a:r>
              </a:p>
            </p:txBody>
          </p:sp>
        </mc:Choice>
        <mc:Fallback xmlns="">
          <p:sp>
            <p:nvSpPr>
              <p:cNvPr id="3" name="TextBox 2"/>
              <p:cNvSpPr txBox="1">
                <a:spLocks noRot="1" noChangeAspect="1" noMove="1" noResize="1" noEditPoints="1" noAdjustHandles="1" noChangeArrowheads="1" noChangeShapeType="1" noTextEdit="1"/>
              </p:cNvSpPr>
              <p:nvPr/>
            </p:nvSpPr>
            <p:spPr>
              <a:xfrm>
                <a:off x="761999" y="1524000"/>
                <a:ext cx="9992591" cy="3699090"/>
              </a:xfrm>
              <a:prstGeom prst="rect">
                <a:avLst/>
              </a:prstGeom>
              <a:blipFill rotWithShape="0">
                <a:blip r:embed="rId3"/>
                <a:stretch>
                  <a:fillRect l="-793"/>
                </a:stretch>
              </a:blipFill>
            </p:spPr>
            <p:txBody>
              <a:bodyPr/>
              <a:lstStyle/>
              <a:p>
                <a:r>
                  <a:rPr lang="en-US">
                    <a:noFill/>
                  </a:rPr>
                  <a:t> </a:t>
                </a:r>
              </a:p>
            </p:txBody>
          </p:sp>
        </mc:Fallback>
      </mc:AlternateContent>
    </p:spTree>
    <p:extLst>
      <p:ext uri="{BB962C8B-B14F-4D97-AF65-F5344CB8AC3E}">
        <p14:creationId xmlns:p14="http://schemas.microsoft.com/office/powerpoint/2010/main" val="218576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Grp="1"/>
          </p:cNvSpPr>
          <p:nvPr>
            <p:ph type="title"/>
          </p:nvPr>
        </p:nvSpPr>
        <p:spPr bwMode="auto">
          <a:xfrm>
            <a:off x="1094510" y="561181"/>
            <a:ext cx="8686800" cy="838200"/>
          </a:xfrm>
          <a:noFill/>
          <a:extLst>
            <a:ext uri="{909E8E84-426E-40DD-AFC4-6F175D3DCCD1}">
              <a14:hiddenFill xmlns:a14="http://schemas.microsoft.com/office/drawing/2010/main">
                <a:solidFill>
                  <a:srgbClr val="FFFFFF"/>
                </a:solidFill>
              </a14:hiddenFill>
            </a:ext>
          </a:extLst>
        </p:spPr>
        <p:txBody>
          <a:bodyPr wrap="square" lIns="91440" tIns="45720" rIns="91440" bIns="45720" numCol="1" anchorCtr="0" compatLnSpc="1">
            <a:prstTxWarp prst="textNoShape">
              <a:avLst/>
            </a:prstTxWarp>
            <a:normAutofit/>
          </a:bodyPr>
          <a:lstStyle/>
          <a:p>
            <a:r>
              <a:rPr lang="en-US" altLang="en-US" sz="2800" b="1" cap="none" dirty="0">
                <a:solidFill>
                  <a:srgbClr val="C00000"/>
                </a:solidFill>
                <a:effectLst/>
                <a:latin typeface="Georgia" panose="02040502050405020303" pitchFamily="18" charset="0"/>
              </a:rPr>
              <a:t>Radial Basis Functions</a:t>
            </a:r>
          </a:p>
        </p:txBody>
      </p:sp>
      <p:sp>
        <p:nvSpPr>
          <p:cNvPr id="5" name="Text Box 7"/>
          <p:cNvSpPr txBox="1">
            <a:spLocks noChangeArrowheads="1"/>
          </p:cNvSpPr>
          <p:nvPr/>
        </p:nvSpPr>
        <p:spPr bwMode="auto">
          <a:xfrm>
            <a:off x="2279507" y="5337320"/>
            <a:ext cx="2514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mn-cs"/>
              </a:rPr>
              <a:t>Thin Plate Spline</a:t>
            </a:r>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7727" r="5921" b="3788"/>
          <a:stretch/>
        </p:blipFill>
        <p:spPr>
          <a:xfrm>
            <a:off x="1094510" y="1399381"/>
            <a:ext cx="4562699" cy="3657600"/>
          </a:xfrm>
          <a:prstGeom prst="rect">
            <a:avLst/>
          </a:prstGeom>
        </p:spPr>
      </p:pic>
    </p:spTree>
    <p:extLst>
      <p:ext uri="{BB962C8B-B14F-4D97-AF65-F5344CB8AC3E}">
        <p14:creationId xmlns:p14="http://schemas.microsoft.com/office/powerpoint/2010/main" val="316005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8"/>
          <p:cNvSpPr txBox="1">
            <a:spLocks noChangeArrowheads="1"/>
          </p:cNvSpPr>
          <p:nvPr/>
        </p:nvSpPr>
        <p:spPr bwMode="auto">
          <a:xfrm>
            <a:off x="2445760" y="5011738"/>
            <a:ext cx="31549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mn-cs"/>
              </a:rPr>
              <a:t>Gaussian Function</a:t>
            </a:r>
          </a:p>
        </p:txBody>
      </p:sp>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3608" t="12880" r="8390" b="3787"/>
          <a:stretch/>
        </p:blipFill>
        <p:spPr>
          <a:xfrm>
            <a:off x="1361208" y="1122217"/>
            <a:ext cx="4814731" cy="3657600"/>
          </a:xfrm>
          <a:prstGeom prst="rect">
            <a:avLst/>
          </a:prstGeom>
        </p:spPr>
      </p:pic>
    </p:spTree>
    <p:extLst>
      <p:ext uri="{BB962C8B-B14F-4D97-AF65-F5344CB8AC3E}">
        <p14:creationId xmlns:p14="http://schemas.microsoft.com/office/powerpoint/2010/main" val="1835245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Grp="1"/>
          </p:cNvSpPr>
          <p:nvPr>
            <p:ph type="title"/>
          </p:nvPr>
        </p:nvSpPr>
        <p:spPr bwMode="auto">
          <a:xfrm>
            <a:off x="304800" y="533400"/>
            <a:ext cx="8686800" cy="838200"/>
          </a:xfrm>
          <a:noFill/>
          <a:extLst>
            <a:ext uri="{909E8E84-426E-40DD-AFC4-6F175D3DCCD1}">
              <a14:hiddenFill xmlns:a14="http://schemas.microsoft.com/office/drawing/2010/main">
                <a:solidFill>
                  <a:srgbClr val="FFFFFF"/>
                </a:solidFill>
              </a14:hiddenFill>
            </a:ext>
          </a:extLst>
        </p:spPr>
        <p:txBody>
          <a:bodyPr wrap="square" lIns="91440" tIns="45720" rIns="91440" bIns="45720" numCol="1" anchorCtr="0" compatLnSpc="1">
            <a:prstTxWarp prst="textNoShape">
              <a:avLst/>
            </a:prstTxWarp>
            <a:normAutofit/>
          </a:bodyPr>
          <a:lstStyle/>
          <a:p>
            <a:r>
              <a:rPr lang="en-US" sz="2800" b="1" cap="none" dirty="0">
                <a:solidFill>
                  <a:srgbClr val="C00000"/>
                </a:solidFill>
                <a:effectLst/>
                <a:latin typeface="Georgia" panose="02040502050405020303" pitchFamily="18" charset="0"/>
              </a:rPr>
              <a:t>Radial Basis Functions</a:t>
            </a:r>
          </a:p>
        </p:txBody>
      </p:sp>
      <p:sp>
        <p:nvSpPr>
          <p:cNvPr id="7" name="Text Box 7"/>
          <p:cNvSpPr txBox="1">
            <a:spLocks noChangeArrowheads="1"/>
          </p:cNvSpPr>
          <p:nvPr/>
        </p:nvSpPr>
        <p:spPr bwMode="auto">
          <a:xfrm>
            <a:off x="609600" y="6096000"/>
            <a:ext cx="281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t>Multi-quadratic function</a:t>
            </a:r>
          </a:p>
        </p:txBody>
      </p:sp>
      <p:sp>
        <p:nvSpPr>
          <p:cNvPr id="8" name="Text Box 8"/>
          <p:cNvSpPr txBox="1">
            <a:spLocks noChangeArrowheads="1"/>
          </p:cNvSpPr>
          <p:nvPr/>
        </p:nvSpPr>
        <p:spPr bwMode="auto">
          <a:xfrm>
            <a:off x="4953000" y="6096000"/>
            <a:ext cx="274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p>
        </p:txBody>
      </p:sp>
      <p:sp>
        <p:nvSpPr>
          <p:cNvPr id="9" name="Text Box 9"/>
          <p:cNvSpPr txBox="1">
            <a:spLocks noChangeArrowheads="1"/>
          </p:cNvSpPr>
          <p:nvPr/>
        </p:nvSpPr>
        <p:spPr bwMode="auto">
          <a:xfrm>
            <a:off x="4724400" y="6172200"/>
            <a:ext cx="3352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t>Inverse Multi-quadratic function</a:t>
            </a:r>
          </a:p>
        </p:txBody>
      </p:sp>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857" t="2101" r="5180"/>
          <a:stretch/>
        </p:blipFill>
        <p:spPr>
          <a:xfrm rot="16200000">
            <a:off x="2904066" y="928976"/>
            <a:ext cx="3488267" cy="4441777"/>
          </a:xfrm>
          <a:prstGeom prst="rect">
            <a:avLst/>
          </a:prstGeom>
        </p:spPr>
      </p:pic>
      <p:sp>
        <p:nvSpPr>
          <p:cNvPr id="4" name="TextBox 3"/>
          <p:cNvSpPr txBox="1"/>
          <p:nvPr/>
        </p:nvSpPr>
        <p:spPr>
          <a:xfrm>
            <a:off x="2947916" y="5227089"/>
            <a:ext cx="3560928" cy="461665"/>
          </a:xfrm>
          <a:prstGeom prst="rect">
            <a:avLst/>
          </a:prstGeom>
          <a:noFill/>
        </p:spPr>
        <p:txBody>
          <a:bodyPr wrap="square" rtlCol="0">
            <a:spAutoFit/>
          </a:bodyPr>
          <a:lstStyle/>
          <a:p>
            <a:r>
              <a:rPr lang="en-US" sz="2400" b="1" dirty="0"/>
              <a:t>Multi-quadratic function</a:t>
            </a:r>
          </a:p>
        </p:txBody>
      </p:sp>
    </p:spTree>
    <p:extLst>
      <p:ext uri="{BB962C8B-B14F-4D97-AF65-F5344CB8AC3E}">
        <p14:creationId xmlns:p14="http://schemas.microsoft.com/office/powerpoint/2010/main" val="491286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Grp="1"/>
          </p:cNvSpPr>
          <p:nvPr>
            <p:ph type="title"/>
          </p:nvPr>
        </p:nvSpPr>
        <p:spPr bwMode="auto">
          <a:xfrm>
            <a:off x="304800" y="533400"/>
            <a:ext cx="8686800" cy="838200"/>
          </a:xfrm>
          <a:noFill/>
          <a:extLst>
            <a:ext uri="{909E8E84-426E-40DD-AFC4-6F175D3DCCD1}">
              <a14:hiddenFill xmlns:a14="http://schemas.microsoft.com/office/drawing/2010/main">
                <a:solidFill>
                  <a:srgbClr val="FFFFFF"/>
                </a:solidFill>
              </a14:hiddenFill>
            </a:ext>
          </a:extLst>
        </p:spPr>
        <p:txBody>
          <a:bodyPr wrap="square" lIns="91440" tIns="45720" rIns="91440" bIns="45720" numCol="1" anchorCtr="0" compatLnSpc="1">
            <a:prstTxWarp prst="textNoShape">
              <a:avLst/>
            </a:prstTxWarp>
            <a:normAutofit/>
          </a:bodyPr>
          <a:lstStyle/>
          <a:p>
            <a:r>
              <a:rPr lang="en-US" sz="2800" b="1" cap="none" dirty="0">
                <a:solidFill>
                  <a:srgbClr val="C00000"/>
                </a:solidFill>
                <a:effectLst/>
                <a:latin typeface="Georgia" panose="02040502050405020303" pitchFamily="18" charset="0"/>
              </a:rPr>
              <a:t>Radial Basis Functions</a:t>
            </a:r>
          </a:p>
        </p:txBody>
      </p:sp>
      <p:sp>
        <p:nvSpPr>
          <p:cNvPr id="7" name="Text Box 7"/>
          <p:cNvSpPr txBox="1">
            <a:spLocks noChangeArrowheads="1"/>
          </p:cNvSpPr>
          <p:nvPr/>
        </p:nvSpPr>
        <p:spPr bwMode="auto">
          <a:xfrm>
            <a:off x="609600" y="6096000"/>
            <a:ext cx="281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t>Multi-quadratic function</a:t>
            </a:r>
          </a:p>
        </p:txBody>
      </p:sp>
      <p:sp>
        <p:nvSpPr>
          <p:cNvPr id="8" name="Text Box 8"/>
          <p:cNvSpPr txBox="1">
            <a:spLocks noChangeArrowheads="1"/>
          </p:cNvSpPr>
          <p:nvPr/>
        </p:nvSpPr>
        <p:spPr bwMode="auto">
          <a:xfrm>
            <a:off x="4953000" y="6096000"/>
            <a:ext cx="2743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p>
        </p:txBody>
      </p:sp>
      <p:sp>
        <p:nvSpPr>
          <p:cNvPr id="9" name="Text Box 9"/>
          <p:cNvSpPr txBox="1">
            <a:spLocks noChangeArrowheads="1"/>
          </p:cNvSpPr>
          <p:nvPr/>
        </p:nvSpPr>
        <p:spPr bwMode="auto">
          <a:xfrm>
            <a:off x="4724400" y="6172200"/>
            <a:ext cx="3352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t>Inverse Multi-quadratic function</a:t>
            </a:r>
          </a:p>
        </p:txBody>
      </p:sp>
      <p:pic>
        <p:nvPicPr>
          <p:cNvPr id="10" name="Picture 9"/>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4235" r="3245" b="5241"/>
          <a:stretch/>
        </p:blipFill>
        <p:spPr>
          <a:xfrm rot="16200000">
            <a:off x="2765609" y="1192658"/>
            <a:ext cx="3488268" cy="4186914"/>
          </a:xfrm>
          <a:prstGeom prst="rect">
            <a:avLst/>
          </a:prstGeom>
        </p:spPr>
      </p:pic>
      <p:sp>
        <p:nvSpPr>
          <p:cNvPr id="4" name="TextBox 3"/>
          <p:cNvSpPr txBox="1"/>
          <p:nvPr/>
        </p:nvSpPr>
        <p:spPr>
          <a:xfrm>
            <a:off x="2361063" y="5254385"/>
            <a:ext cx="4572001" cy="461665"/>
          </a:xfrm>
          <a:prstGeom prst="rect">
            <a:avLst/>
          </a:prstGeom>
          <a:noFill/>
        </p:spPr>
        <p:txBody>
          <a:bodyPr wrap="square" rtlCol="0">
            <a:spAutoFit/>
          </a:bodyPr>
          <a:lstStyle/>
          <a:p>
            <a:r>
              <a:rPr lang="en-US" sz="2400" b="1" dirty="0"/>
              <a:t>Inverse Multi-quadratic function</a:t>
            </a:r>
          </a:p>
        </p:txBody>
      </p:sp>
    </p:spTree>
    <p:extLst>
      <p:ext uri="{BB962C8B-B14F-4D97-AF65-F5344CB8AC3E}">
        <p14:creationId xmlns:p14="http://schemas.microsoft.com/office/powerpoint/2010/main" val="2089942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381000" y="685800"/>
            <a:ext cx="90893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800" b="1" dirty="0">
                <a:solidFill>
                  <a:srgbClr val="C00000"/>
                </a:solidFill>
                <a:latin typeface="Georgia" panose="02040502050405020303" pitchFamily="18" charset="0"/>
                <a:cs typeface="Times New Roman" panose="02020603050405020304" pitchFamily="18" charset="0"/>
              </a:rPr>
              <a:t>Radial Basis Function Neural Network (RBFNN)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6205" y="1304616"/>
            <a:ext cx="5779260" cy="4509330"/>
          </a:xfrm>
          <a:prstGeom prst="rect">
            <a:avLst/>
          </a:prstGeom>
        </p:spPr>
      </p:pic>
    </p:spTree>
    <p:extLst>
      <p:ext uri="{BB962C8B-B14F-4D97-AF65-F5344CB8AC3E}">
        <p14:creationId xmlns:p14="http://schemas.microsoft.com/office/powerpoint/2010/main" val="343618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6528" y="1942762"/>
            <a:ext cx="4038600" cy="2677656"/>
            <a:chOff x="1828800" y="3429000"/>
            <a:chExt cx="4038600" cy="2677656"/>
          </a:xfrm>
        </p:grpSpPr>
        <p:sp>
          <p:nvSpPr>
            <p:cNvPr id="3" name="TextBox 3"/>
            <p:cNvSpPr txBox="1">
              <a:spLocks noChangeArrowheads="1"/>
            </p:cNvSpPr>
            <p:nvPr/>
          </p:nvSpPr>
          <p:spPr bwMode="auto">
            <a:xfrm>
              <a:off x="1828800" y="3429000"/>
              <a:ext cx="400301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W</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11</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W</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1K</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W</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1P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[W] = 	W</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j1</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W</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jK</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W</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jP</a:t>
              </a:r>
              <a:endPar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W</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N1</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W</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Nk</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W</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NP</a:t>
              </a:r>
            </a:p>
          </p:txBody>
        </p:sp>
        <p:sp>
          <p:nvSpPr>
            <p:cNvPr id="4" name="Left Bracket 3"/>
            <p:cNvSpPr/>
            <p:nvPr/>
          </p:nvSpPr>
          <p:spPr>
            <a:xfrm>
              <a:off x="2656608" y="3472428"/>
              <a:ext cx="304800" cy="259080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ight Bracket 4"/>
            <p:cNvSpPr/>
            <p:nvPr/>
          </p:nvSpPr>
          <p:spPr>
            <a:xfrm>
              <a:off x="5562600" y="3505200"/>
              <a:ext cx="304800" cy="25908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6" name="Group 5"/>
          <p:cNvGrpSpPr/>
          <p:nvPr/>
        </p:nvGrpSpPr>
        <p:grpSpPr>
          <a:xfrm>
            <a:off x="166254" y="1986190"/>
            <a:ext cx="3962400" cy="2678113"/>
            <a:chOff x="1905000" y="457200"/>
            <a:chExt cx="3962400" cy="2678113"/>
          </a:xfrm>
        </p:grpSpPr>
        <p:sp>
          <p:nvSpPr>
            <p:cNvPr id="7" name="TextBox 3"/>
            <p:cNvSpPr txBox="1">
              <a:spLocks noChangeArrowheads="1"/>
            </p:cNvSpPr>
            <p:nvPr/>
          </p:nvSpPr>
          <p:spPr bwMode="auto">
            <a:xfrm>
              <a:off x="1905000" y="457200"/>
              <a:ext cx="39624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V</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11</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V</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1j</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.V</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1N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[V] =	V</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i1</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ij</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iN</a:t>
              </a:r>
              <a:endPar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V</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M1</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a:t>
              </a:r>
              <a:r>
                <a:rPr kumimoji="0" lang="en-US" altLang="en-US" sz="24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4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Mj</a:t>
              </a:r>
              <a:r>
                <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.V</a:t>
              </a:r>
              <a:r>
                <a:rPr kumimoji="0" lang="en-US" altLang="en-US" sz="24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MN</a:t>
              </a:r>
            </a:p>
          </p:txBody>
        </p:sp>
        <p:sp>
          <p:nvSpPr>
            <p:cNvPr id="8" name="Left Bracket 7"/>
            <p:cNvSpPr/>
            <p:nvPr/>
          </p:nvSpPr>
          <p:spPr>
            <a:xfrm>
              <a:off x="2660072" y="500628"/>
              <a:ext cx="304800" cy="259080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Right Bracket 8"/>
            <p:cNvSpPr/>
            <p:nvPr/>
          </p:nvSpPr>
          <p:spPr>
            <a:xfrm>
              <a:off x="5157353" y="533400"/>
              <a:ext cx="304800" cy="25908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3965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381000" y="584200"/>
            <a:ext cx="41713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800" b="1" dirty="0">
                <a:solidFill>
                  <a:srgbClr val="C00000"/>
                </a:solidFill>
                <a:latin typeface="Georgia" panose="02040502050405020303" pitchFamily="18" charset="0"/>
                <a:cs typeface="Times New Roman" panose="02020603050405020304" pitchFamily="18" charset="0"/>
              </a:rPr>
              <a:t>Forward Calculations</a:t>
            </a:r>
          </a:p>
        </p:txBody>
      </p:sp>
      <p:sp>
        <p:nvSpPr>
          <p:cNvPr id="3" name="TextBox 3"/>
          <p:cNvSpPr txBox="1">
            <a:spLocks noChangeArrowheads="1"/>
          </p:cNvSpPr>
          <p:nvPr/>
        </p:nvSpPr>
        <p:spPr bwMode="auto">
          <a:xfrm>
            <a:off x="618066" y="1134645"/>
            <a:ext cx="1284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sz="2400" b="1" dirty="0">
                <a:latin typeface="+mn-lt"/>
                <a:cs typeface="Times New Roman" panose="02020603050405020304" pitchFamily="18" charset="0"/>
              </a:rPr>
              <a:t> Step 1:</a:t>
            </a:r>
          </a:p>
        </p:txBody>
      </p:sp>
      <p:sp>
        <p:nvSpPr>
          <p:cNvPr id="4" name="TextBox 4"/>
          <p:cNvSpPr txBox="1">
            <a:spLocks noChangeArrowheads="1"/>
          </p:cNvSpPr>
          <p:nvPr/>
        </p:nvSpPr>
        <p:spPr bwMode="auto">
          <a:xfrm>
            <a:off x="1828800" y="1134645"/>
            <a:ext cx="8559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b="1" dirty="0">
                <a:latin typeface="+mn-lt"/>
                <a:cs typeface="Times New Roman" panose="02020603050405020304" pitchFamily="18" charset="0"/>
              </a:rPr>
              <a:t>Determination of the outputs of input nodes</a:t>
            </a:r>
          </a:p>
          <a:p>
            <a:pPr eaLnBrk="1" hangingPunct="1"/>
            <a:r>
              <a:rPr lang="en-US" sz="2400" b="1" dirty="0">
                <a:latin typeface="+mn-lt"/>
                <a:cs typeface="Times New Roman" panose="02020603050405020304" pitchFamily="18" charset="0"/>
              </a:rPr>
              <a:t>Let us consider L training scenarios.</a:t>
            </a:r>
          </a:p>
          <a:p>
            <a:pPr eaLnBrk="1" hangingPunct="1"/>
            <a:r>
              <a:rPr lang="en-US" sz="2400" b="1" dirty="0">
                <a:latin typeface="+mn-lt"/>
                <a:cs typeface="Times New Roman" panose="02020603050405020304" pitchFamily="18" charset="0"/>
              </a:rPr>
              <a:t>Input vector</a:t>
            </a:r>
          </a:p>
        </p:txBody>
      </p:sp>
      <p:sp>
        <p:nvSpPr>
          <p:cNvPr id="5" name="TextBox 5"/>
          <p:cNvSpPr txBox="1">
            <a:spLocks noChangeArrowheads="1"/>
          </p:cNvSpPr>
          <p:nvPr/>
        </p:nvSpPr>
        <p:spPr bwMode="auto">
          <a:xfrm>
            <a:off x="1989668" y="2363212"/>
            <a:ext cx="546643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b="1" dirty="0">
                <a:latin typeface="Times New Roman" panose="02020603050405020304" pitchFamily="18" charset="0"/>
                <a:cs typeface="Times New Roman" panose="02020603050405020304" pitchFamily="18" charset="0"/>
              </a:rPr>
              <a:t>        x</a:t>
            </a:r>
            <a:r>
              <a:rPr lang="en-US" sz="2400" b="1" baseline="-25000" dirty="0">
                <a:latin typeface="Times New Roman" panose="02020603050405020304" pitchFamily="18" charset="0"/>
                <a:cs typeface="Times New Roman" panose="02020603050405020304" pitchFamily="18" charset="0"/>
              </a:rPr>
              <a:t>1</a:t>
            </a:r>
            <a:r>
              <a:rPr lang="en-US" sz="2400" b="1" dirty="0">
                <a:latin typeface="Times New Roman" panose="02020603050405020304" pitchFamily="18" charset="0"/>
                <a:cs typeface="Times New Roman" panose="02020603050405020304" pitchFamily="18" charset="0"/>
              </a:rPr>
              <a:t>       x</a:t>
            </a:r>
            <a:r>
              <a:rPr lang="en-US" sz="2400" b="1" baseline="-25000" dirty="0">
                <a:latin typeface="Times New Roman" panose="02020603050405020304" pitchFamily="18" charset="0"/>
                <a:cs typeface="Times New Roman" panose="02020603050405020304" pitchFamily="18" charset="0"/>
              </a:rPr>
              <a:t>11</a:t>
            </a:r>
            <a:r>
              <a:rPr lang="en-US" sz="2400" b="1" dirty="0">
                <a:latin typeface="Times New Roman" panose="02020603050405020304" pitchFamily="18" charset="0"/>
                <a:cs typeface="Times New Roman" panose="02020603050405020304" pitchFamily="18" charset="0"/>
              </a:rPr>
              <a:t>  x</a:t>
            </a:r>
            <a:r>
              <a:rPr lang="en-US" sz="2400" b="1" baseline="-25000" dirty="0">
                <a:latin typeface="Times New Roman" panose="02020603050405020304" pitchFamily="18" charset="0"/>
                <a:cs typeface="Times New Roman" panose="02020603050405020304" pitchFamily="18" charset="0"/>
              </a:rPr>
              <a:t>12</a:t>
            </a:r>
            <a:r>
              <a:rPr lang="en-US" sz="2400" b="1" dirty="0">
                <a:latin typeface="Times New Roman" panose="02020603050405020304" pitchFamily="18" charset="0"/>
                <a:cs typeface="Times New Roman" panose="02020603050405020304" pitchFamily="18" charset="0"/>
              </a:rPr>
              <a:t> .  .  .  .  x</a:t>
            </a:r>
            <a:r>
              <a:rPr lang="en-US" sz="2400" b="1" baseline="-25000" dirty="0">
                <a:latin typeface="Times New Roman" panose="02020603050405020304" pitchFamily="18" charset="0"/>
                <a:cs typeface="Times New Roman" panose="02020603050405020304" pitchFamily="18" charset="0"/>
              </a:rPr>
              <a:t>1i</a:t>
            </a:r>
            <a:r>
              <a:rPr lang="en-US" sz="2400" b="1" dirty="0">
                <a:latin typeface="Times New Roman" panose="02020603050405020304" pitchFamily="18" charset="0"/>
                <a:cs typeface="Times New Roman" panose="02020603050405020304" pitchFamily="18" charset="0"/>
              </a:rPr>
              <a:t>  .  .  .  .  x</a:t>
            </a:r>
            <a:r>
              <a:rPr lang="en-US" sz="2400" b="1" baseline="-25000" dirty="0">
                <a:latin typeface="Times New Roman" panose="02020603050405020304" pitchFamily="18" charset="0"/>
                <a:cs typeface="Times New Roman" panose="02020603050405020304" pitchFamily="18" charset="0"/>
              </a:rPr>
              <a:t>1M</a:t>
            </a:r>
          </a:p>
          <a:p>
            <a:pPr eaLnBrk="1" hangingPunct="1"/>
            <a:r>
              <a:rPr lang="en-US" sz="2400" b="1" dirty="0">
                <a:latin typeface="Times New Roman" panose="02020603050405020304" pitchFamily="18" charset="0"/>
                <a:cs typeface="Times New Roman" panose="02020603050405020304" pitchFamily="18" charset="0"/>
              </a:rPr>
              <a:t>        x</a:t>
            </a:r>
            <a:r>
              <a:rPr lang="en-US" sz="2400" b="1" baseline="-25000" dirty="0">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      x</a:t>
            </a:r>
            <a:r>
              <a:rPr lang="en-US" sz="2400" b="1" baseline="-25000" dirty="0">
                <a:latin typeface="Times New Roman" panose="02020603050405020304" pitchFamily="18" charset="0"/>
                <a:cs typeface="Times New Roman" panose="02020603050405020304" pitchFamily="18" charset="0"/>
              </a:rPr>
              <a:t>21</a:t>
            </a:r>
            <a:r>
              <a:rPr lang="en-US" sz="2400" b="1" dirty="0">
                <a:latin typeface="Times New Roman" panose="02020603050405020304" pitchFamily="18" charset="0"/>
                <a:cs typeface="Times New Roman" panose="02020603050405020304" pitchFamily="18" charset="0"/>
              </a:rPr>
              <a:t>  x</a:t>
            </a:r>
            <a:r>
              <a:rPr lang="en-US" sz="2400" b="1" baseline="-25000" dirty="0">
                <a:latin typeface="Times New Roman" panose="02020603050405020304" pitchFamily="18" charset="0"/>
                <a:cs typeface="Times New Roman" panose="02020603050405020304" pitchFamily="18" charset="0"/>
              </a:rPr>
              <a:t>22</a:t>
            </a:r>
            <a:r>
              <a:rPr lang="en-US" sz="2400" b="1" dirty="0">
                <a:latin typeface="Times New Roman" panose="02020603050405020304" pitchFamily="18" charset="0"/>
                <a:cs typeface="Times New Roman" panose="02020603050405020304" pitchFamily="18" charset="0"/>
              </a:rPr>
              <a:t> .  .  .  .  x</a:t>
            </a:r>
            <a:r>
              <a:rPr lang="en-US" sz="2400" b="1" baseline="-25000" dirty="0">
                <a:latin typeface="Times New Roman" panose="02020603050405020304" pitchFamily="18" charset="0"/>
                <a:cs typeface="Times New Roman" panose="02020603050405020304" pitchFamily="18" charset="0"/>
              </a:rPr>
              <a:t>2i  </a:t>
            </a:r>
            <a:r>
              <a:rPr lang="en-US" sz="2400" b="1" dirty="0">
                <a:latin typeface="Times New Roman" panose="02020603050405020304" pitchFamily="18" charset="0"/>
                <a:cs typeface="Times New Roman" panose="02020603050405020304" pitchFamily="18" charset="0"/>
              </a:rPr>
              <a:t>.  .  .  .  x</a:t>
            </a:r>
            <a:r>
              <a:rPr lang="en-US" sz="2400" b="1" baseline="-25000" dirty="0">
                <a:latin typeface="Times New Roman" panose="02020603050405020304" pitchFamily="18" charset="0"/>
                <a:cs typeface="Times New Roman" panose="02020603050405020304" pitchFamily="18" charset="0"/>
              </a:rPr>
              <a:t>2M</a:t>
            </a:r>
          </a:p>
          <a:p>
            <a:pPr eaLnBrk="1" hangingPunct="1"/>
            <a:r>
              <a:rPr lang="en-US" sz="2400" b="1" dirty="0">
                <a:latin typeface="Times New Roman" panose="02020603050405020304" pitchFamily="18" charset="0"/>
                <a:cs typeface="Times New Roman" panose="02020603050405020304" pitchFamily="18" charset="0"/>
              </a:rPr>
              <a:t>         .         .     .    .  .  .  .   .    .  .  .  .   .</a:t>
            </a:r>
          </a:p>
          <a:p>
            <a:pPr eaLnBrk="1" hangingPunct="1"/>
            <a:r>
              <a:rPr lang="en-US" sz="2400" b="1" dirty="0">
                <a:latin typeface="Times New Roman" panose="02020603050405020304" pitchFamily="18" charset="0"/>
                <a:cs typeface="Times New Roman" panose="02020603050405020304" pitchFamily="18" charset="0"/>
              </a:rPr>
              <a:t>X =   .    =   .     .    .  .  .  .   .    .  .  .  .   .</a:t>
            </a:r>
          </a:p>
          <a:p>
            <a:pPr eaLnBrk="1" hangingPunct="1"/>
            <a:r>
              <a:rPr lang="en-US" sz="2400" b="1" dirty="0">
                <a:latin typeface="Times New Roman" panose="02020603050405020304" pitchFamily="18" charset="0"/>
                <a:cs typeface="Times New Roman" panose="02020603050405020304" pitchFamily="18" charset="0"/>
              </a:rPr>
              <a:t>         x</a:t>
            </a:r>
            <a:r>
              <a:rPr lang="en-US" sz="2400" b="1" i="1" baseline="-25000" dirty="0">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      x</a:t>
            </a:r>
            <a:r>
              <a:rPr lang="en-US" sz="2400" b="1" i="1" baseline="-25000" dirty="0">
                <a:latin typeface="Times New Roman" panose="02020603050405020304" pitchFamily="18" charset="0"/>
                <a:cs typeface="Times New Roman" panose="02020603050405020304" pitchFamily="18" charset="0"/>
              </a:rPr>
              <a:t>l</a:t>
            </a:r>
            <a:r>
              <a:rPr lang="en-US" sz="2400" b="1" baseline="-25000" dirty="0">
                <a:latin typeface="Times New Roman" panose="02020603050405020304" pitchFamily="18" charset="0"/>
                <a:cs typeface="Times New Roman" panose="02020603050405020304" pitchFamily="18" charset="0"/>
              </a:rPr>
              <a:t>1</a:t>
            </a:r>
            <a:r>
              <a:rPr lang="en-US" sz="2400" b="1" dirty="0">
                <a:latin typeface="Times New Roman" panose="02020603050405020304" pitchFamily="18" charset="0"/>
                <a:cs typeface="Times New Roman" panose="02020603050405020304" pitchFamily="18" charset="0"/>
              </a:rPr>
              <a:t>  x</a:t>
            </a:r>
            <a:r>
              <a:rPr lang="en-US" sz="2400" b="1" i="1" baseline="-25000" dirty="0">
                <a:latin typeface="Times New Roman" panose="02020603050405020304" pitchFamily="18" charset="0"/>
                <a:cs typeface="Times New Roman" panose="02020603050405020304" pitchFamily="18" charset="0"/>
              </a:rPr>
              <a:t>l</a:t>
            </a:r>
            <a:r>
              <a:rPr lang="en-US" sz="2400" b="1" baseline="-25000"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  .  .  .   x</a:t>
            </a:r>
            <a:r>
              <a:rPr lang="en-US" sz="2400" b="1" i="1" baseline="-25000" dirty="0">
                <a:latin typeface="Times New Roman" panose="02020603050405020304" pitchFamily="18" charset="0"/>
                <a:cs typeface="Times New Roman" panose="02020603050405020304" pitchFamily="18" charset="0"/>
              </a:rPr>
              <a:t>l</a:t>
            </a:r>
            <a:r>
              <a:rPr lang="en-US" sz="2400" b="1" baseline="-25000" dirty="0">
                <a:latin typeface="Times New Roman" panose="02020603050405020304" pitchFamily="18" charset="0"/>
                <a:cs typeface="Times New Roman" panose="02020603050405020304" pitchFamily="18" charset="0"/>
              </a:rPr>
              <a:t>i</a:t>
            </a:r>
            <a:r>
              <a:rPr lang="en-US" sz="2400" b="1" dirty="0">
                <a:latin typeface="Times New Roman" panose="02020603050405020304" pitchFamily="18" charset="0"/>
                <a:cs typeface="Times New Roman" panose="02020603050405020304" pitchFamily="18" charset="0"/>
              </a:rPr>
              <a:t>  .  .  .  .  </a:t>
            </a:r>
            <a:r>
              <a:rPr lang="en-US" sz="2400" b="1" dirty="0" err="1">
                <a:latin typeface="Times New Roman" panose="02020603050405020304" pitchFamily="18" charset="0"/>
                <a:cs typeface="Times New Roman" panose="02020603050405020304" pitchFamily="18" charset="0"/>
              </a:rPr>
              <a:t>x</a:t>
            </a:r>
            <a:r>
              <a:rPr lang="en-US" sz="2400" b="1" i="1" baseline="-25000" dirty="0" err="1">
                <a:latin typeface="Times New Roman" panose="02020603050405020304" pitchFamily="18" charset="0"/>
                <a:cs typeface="Times New Roman" panose="02020603050405020304" pitchFamily="18" charset="0"/>
              </a:rPr>
              <a:t>l</a:t>
            </a:r>
            <a:r>
              <a:rPr lang="en-US" sz="2400" b="1" baseline="-25000" dirty="0" err="1">
                <a:latin typeface="Times New Roman" panose="02020603050405020304" pitchFamily="18" charset="0"/>
                <a:cs typeface="Times New Roman" panose="02020603050405020304" pitchFamily="18" charset="0"/>
              </a:rPr>
              <a:t>M</a:t>
            </a:r>
            <a:endParaRPr lang="en-US" sz="2400" b="1" baseline="-25000" dirty="0">
              <a:latin typeface="Times New Roman" panose="02020603050405020304" pitchFamily="18" charset="0"/>
              <a:cs typeface="Times New Roman" panose="02020603050405020304" pitchFamily="18" charset="0"/>
            </a:endParaRPr>
          </a:p>
          <a:p>
            <a:pPr eaLnBrk="1" hangingPunct="1"/>
            <a:r>
              <a:rPr lang="en-US" sz="2400" b="1" dirty="0">
                <a:latin typeface="Times New Roman" panose="02020603050405020304" pitchFamily="18" charset="0"/>
                <a:cs typeface="Times New Roman" panose="02020603050405020304" pitchFamily="18" charset="0"/>
              </a:rPr>
              <a:t>         .         .     .    .  .  .  .    .    .  .  .  .  .</a:t>
            </a:r>
          </a:p>
          <a:p>
            <a:pPr eaLnBrk="1" hangingPunct="1"/>
            <a:r>
              <a:rPr lang="en-US" sz="2400" b="1" dirty="0">
                <a:latin typeface="Times New Roman" panose="02020603050405020304" pitchFamily="18" charset="0"/>
                <a:cs typeface="Times New Roman" panose="02020603050405020304" pitchFamily="18" charset="0"/>
              </a:rPr>
              <a:t>         .         .     .    .  .  .  .    .    .  .  .  .  .</a:t>
            </a:r>
          </a:p>
          <a:p>
            <a:pPr eaLnBrk="1" hangingPunct="1"/>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x</a:t>
            </a:r>
            <a:r>
              <a:rPr lang="en-US" sz="2400" b="1" baseline="-25000" dirty="0" err="1">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      x</a:t>
            </a:r>
            <a:r>
              <a:rPr lang="en-US" sz="2400" b="1" baseline="-25000" dirty="0">
                <a:latin typeface="Times New Roman" panose="02020603050405020304" pitchFamily="18" charset="0"/>
                <a:cs typeface="Times New Roman" panose="02020603050405020304" pitchFamily="18" charset="0"/>
              </a:rPr>
              <a:t>L1</a:t>
            </a:r>
            <a:r>
              <a:rPr lang="en-US" sz="2400" b="1" dirty="0">
                <a:latin typeface="Times New Roman" panose="02020603050405020304" pitchFamily="18" charset="0"/>
                <a:cs typeface="Times New Roman" panose="02020603050405020304" pitchFamily="18" charset="0"/>
              </a:rPr>
              <a:t>  x</a:t>
            </a:r>
            <a:r>
              <a:rPr lang="en-US" sz="2400" b="1" baseline="-25000" dirty="0">
                <a:latin typeface="Times New Roman" panose="02020603050405020304" pitchFamily="18" charset="0"/>
                <a:cs typeface="Times New Roman" panose="02020603050405020304" pitchFamily="18" charset="0"/>
              </a:rPr>
              <a:t>L2</a:t>
            </a:r>
            <a:r>
              <a:rPr lang="en-US" sz="2400" b="1" dirty="0">
                <a:latin typeface="Times New Roman" panose="02020603050405020304" pitchFamily="18" charset="0"/>
                <a:cs typeface="Times New Roman" panose="02020603050405020304" pitchFamily="18" charset="0"/>
              </a:rPr>
              <a:t>  .  .  .  .  </a:t>
            </a:r>
            <a:r>
              <a:rPr lang="en-US" sz="2400" b="1" dirty="0" err="1">
                <a:latin typeface="Times New Roman" panose="02020603050405020304" pitchFamily="18" charset="0"/>
                <a:cs typeface="Times New Roman" panose="02020603050405020304" pitchFamily="18" charset="0"/>
              </a:rPr>
              <a:t>x</a:t>
            </a:r>
            <a:r>
              <a:rPr lang="en-US" sz="2400" b="1" baseline="-25000" dirty="0" err="1">
                <a:latin typeface="Times New Roman" panose="02020603050405020304" pitchFamily="18" charset="0"/>
                <a:cs typeface="Times New Roman" panose="02020603050405020304" pitchFamily="18" charset="0"/>
              </a:rPr>
              <a:t>Li</a:t>
            </a:r>
            <a:r>
              <a:rPr lang="en-US" sz="2400" b="1" dirty="0">
                <a:latin typeface="Times New Roman" panose="02020603050405020304" pitchFamily="18" charset="0"/>
                <a:cs typeface="Times New Roman" panose="02020603050405020304" pitchFamily="18" charset="0"/>
              </a:rPr>
              <a:t> .  .  .  .  </a:t>
            </a:r>
            <a:r>
              <a:rPr lang="en-US" sz="2400" b="1" dirty="0" err="1">
                <a:latin typeface="Times New Roman" panose="02020603050405020304" pitchFamily="18" charset="0"/>
                <a:cs typeface="Times New Roman" panose="02020603050405020304" pitchFamily="18" charset="0"/>
              </a:rPr>
              <a:t>x</a:t>
            </a:r>
            <a:r>
              <a:rPr lang="en-US" sz="2400" b="1" baseline="-25000" dirty="0" err="1">
                <a:latin typeface="Times New Roman" panose="02020603050405020304" pitchFamily="18" charset="0"/>
                <a:cs typeface="Times New Roman" panose="02020603050405020304" pitchFamily="18" charset="0"/>
              </a:rPr>
              <a:t>LM</a:t>
            </a:r>
            <a:r>
              <a:rPr lang="en-US" sz="2400" b="1" dirty="0">
                <a:latin typeface="Times New Roman" panose="02020603050405020304" pitchFamily="18" charset="0"/>
                <a:cs typeface="Times New Roman" panose="02020603050405020304" pitchFamily="18" charset="0"/>
              </a:rPr>
              <a:t> </a:t>
            </a:r>
          </a:p>
        </p:txBody>
      </p:sp>
      <p:sp>
        <p:nvSpPr>
          <p:cNvPr id="6" name="Left Bracket 5"/>
          <p:cNvSpPr/>
          <p:nvPr/>
        </p:nvSpPr>
        <p:spPr>
          <a:xfrm>
            <a:off x="2590800" y="2514600"/>
            <a:ext cx="73025" cy="281940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7" name="Left Bracket 6"/>
          <p:cNvSpPr/>
          <p:nvPr/>
        </p:nvSpPr>
        <p:spPr>
          <a:xfrm>
            <a:off x="3378201" y="2514600"/>
            <a:ext cx="228600" cy="2895600"/>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 name="Right Bracket 7"/>
          <p:cNvSpPr/>
          <p:nvPr/>
        </p:nvSpPr>
        <p:spPr>
          <a:xfrm>
            <a:off x="2971800" y="2514600"/>
            <a:ext cx="76200" cy="28194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 name="Right Bracket 8"/>
          <p:cNvSpPr/>
          <p:nvPr/>
        </p:nvSpPr>
        <p:spPr>
          <a:xfrm>
            <a:off x="7137402" y="2514600"/>
            <a:ext cx="152400" cy="2895600"/>
          </a:xfrm>
          <a:prstGeom prst="righ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extLst>
      <p:ext uri="{BB962C8B-B14F-4D97-AF65-F5344CB8AC3E}">
        <p14:creationId xmlns:p14="http://schemas.microsoft.com/office/powerpoint/2010/main" val="1794334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074334" y="659486"/>
            <a:ext cx="7391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sz="2400" b="1" dirty="0">
                <a:latin typeface="+mn-lt"/>
                <a:cs typeface="Times New Roman" panose="02020603050405020304" pitchFamily="18" charset="0"/>
              </a:rPr>
              <a:t>Let us assume that </a:t>
            </a:r>
            <a:r>
              <a:rPr lang="en-US" sz="2400" b="1" i="1" dirty="0">
                <a:latin typeface="+mn-lt"/>
                <a:cs typeface="Times New Roman" panose="02020603050405020304" pitchFamily="18" charset="0"/>
              </a:rPr>
              <a:t>l</a:t>
            </a:r>
            <a:r>
              <a:rPr lang="en-US" sz="2400" b="1" dirty="0">
                <a:latin typeface="+mn-lt"/>
                <a:cs typeface="Times New Roman" panose="02020603050405020304" pitchFamily="18" charset="0"/>
              </a:rPr>
              <a:t>-</a:t>
            </a:r>
            <a:r>
              <a:rPr lang="en-US" sz="2400" b="1" dirty="0" err="1">
                <a:latin typeface="+mn-lt"/>
                <a:cs typeface="Times New Roman" panose="02020603050405020304" pitchFamily="18" charset="0"/>
              </a:rPr>
              <a:t>th</a:t>
            </a:r>
            <a:r>
              <a:rPr lang="en-US" sz="2400" b="1" dirty="0">
                <a:latin typeface="+mn-lt"/>
                <a:cs typeface="Times New Roman" panose="02020603050405020304" pitchFamily="18" charset="0"/>
              </a:rPr>
              <a:t> training scenario (that is, x</a:t>
            </a:r>
            <a:r>
              <a:rPr lang="en-US" sz="2400" b="1" i="1" baseline="-25000" dirty="0">
                <a:latin typeface="+mn-lt"/>
                <a:cs typeface="Times New Roman" panose="02020603050405020304" pitchFamily="18" charset="0"/>
              </a:rPr>
              <a:t>l</a:t>
            </a:r>
            <a:r>
              <a:rPr lang="en-US" sz="2400" b="1" baseline="-25000" dirty="0">
                <a:latin typeface="+mn-lt"/>
                <a:cs typeface="Times New Roman" panose="02020603050405020304" pitchFamily="18" charset="0"/>
              </a:rPr>
              <a:t>1</a:t>
            </a:r>
            <a:r>
              <a:rPr lang="en-US" sz="2400" b="1" dirty="0">
                <a:latin typeface="+mn-lt"/>
                <a:cs typeface="Times New Roman" panose="02020603050405020304" pitchFamily="18" charset="0"/>
              </a:rPr>
              <a:t>, x</a:t>
            </a:r>
            <a:r>
              <a:rPr lang="en-US" sz="2400" b="1" i="1" baseline="-25000" dirty="0">
                <a:latin typeface="+mn-lt"/>
                <a:cs typeface="Times New Roman" panose="02020603050405020304" pitchFamily="18" charset="0"/>
              </a:rPr>
              <a:t>l</a:t>
            </a:r>
            <a:r>
              <a:rPr lang="en-US" sz="2400" b="1" baseline="-25000" dirty="0">
                <a:latin typeface="+mn-lt"/>
                <a:cs typeface="Times New Roman" panose="02020603050405020304" pitchFamily="18" charset="0"/>
              </a:rPr>
              <a:t>2</a:t>
            </a:r>
            <a:r>
              <a:rPr lang="en-US" sz="2400" b="1" dirty="0">
                <a:latin typeface="+mn-lt"/>
                <a:cs typeface="Times New Roman" panose="02020603050405020304" pitchFamily="18" charset="0"/>
              </a:rPr>
              <a:t>, . . . , x</a:t>
            </a:r>
            <a:r>
              <a:rPr lang="en-US" sz="2400" b="1" i="1" baseline="-25000" dirty="0">
                <a:latin typeface="+mn-lt"/>
                <a:cs typeface="Times New Roman" panose="02020603050405020304" pitchFamily="18" charset="0"/>
              </a:rPr>
              <a:t>l</a:t>
            </a:r>
            <a:r>
              <a:rPr lang="en-US" sz="2400" b="1" baseline="-25000" dirty="0">
                <a:latin typeface="+mn-lt"/>
                <a:cs typeface="Times New Roman" panose="02020603050405020304" pitchFamily="18" charset="0"/>
              </a:rPr>
              <a:t>i</a:t>
            </a:r>
            <a:r>
              <a:rPr lang="en-US" sz="2400" b="1" dirty="0">
                <a:latin typeface="+mn-lt"/>
                <a:cs typeface="Times New Roman" panose="02020603050405020304" pitchFamily="18" charset="0"/>
              </a:rPr>
              <a:t>, . . .  ., </a:t>
            </a:r>
            <a:r>
              <a:rPr lang="en-US" sz="2400" b="1" dirty="0" err="1">
                <a:latin typeface="+mn-lt"/>
                <a:cs typeface="Times New Roman" panose="02020603050405020304" pitchFamily="18" charset="0"/>
              </a:rPr>
              <a:t>x</a:t>
            </a:r>
            <a:r>
              <a:rPr lang="en-US" sz="2400" b="1" i="1" baseline="-25000" dirty="0" err="1">
                <a:latin typeface="+mn-lt"/>
                <a:cs typeface="Times New Roman" panose="02020603050405020304" pitchFamily="18" charset="0"/>
              </a:rPr>
              <a:t>l</a:t>
            </a:r>
            <a:r>
              <a:rPr lang="en-US" sz="2400" b="1" baseline="-25000" dirty="0" err="1">
                <a:latin typeface="+mn-lt"/>
                <a:cs typeface="Times New Roman" panose="02020603050405020304" pitchFamily="18" charset="0"/>
              </a:rPr>
              <a:t>M</a:t>
            </a:r>
            <a:r>
              <a:rPr lang="en-US" sz="2400" b="1" dirty="0">
                <a:latin typeface="+mn-lt"/>
                <a:cs typeface="Times New Roman" panose="02020603050405020304" pitchFamily="18" charset="0"/>
              </a:rPr>
              <a:t>) is passed through the network. Outputs of different nodes of the input layer are nothing but the inputs of corresponding nodes.</a:t>
            </a:r>
          </a:p>
          <a:p>
            <a:pPr eaLnBrk="1" hangingPunct="1"/>
            <a:endParaRPr lang="en-US" sz="2400" b="1" dirty="0">
              <a:latin typeface="+mn-lt"/>
              <a:cs typeface="Times New Roman" panose="02020603050405020304" pitchFamily="18" charset="0"/>
            </a:endParaRPr>
          </a:p>
          <a:p>
            <a:pPr eaLnBrk="1" hangingPunct="1"/>
            <a:r>
              <a:rPr lang="en-US" sz="2400" b="1" dirty="0">
                <a:latin typeface="+mn-lt"/>
                <a:cs typeface="Times New Roman" panose="02020603050405020304" pitchFamily="18" charset="0"/>
              </a:rPr>
              <a:t>Determination of the outputs of hidden layer </a:t>
            </a:r>
          </a:p>
          <a:p>
            <a:pPr eaLnBrk="1" hangingPunct="1"/>
            <a:r>
              <a:rPr lang="en-US" sz="2400" b="1" dirty="0">
                <a:latin typeface="+mn-lt"/>
                <a:cs typeface="Times New Roman" panose="02020603050405020304" pitchFamily="18" charset="0"/>
              </a:rPr>
              <a:t>Output of j-</a:t>
            </a:r>
            <a:r>
              <a:rPr lang="en-US" sz="2400" b="1" dirty="0" err="1">
                <a:latin typeface="+mn-lt"/>
                <a:cs typeface="Times New Roman" panose="02020603050405020304" pitchFamily="18" charset="0"/>
              </a:rPr>
              <a:t>th</a:t>
            </a:r>
            <a:r>
              <a:rPr lang="en-US" sz="2400" b="1" dirty="0">
                <a:latin typeface="+mn-lt"/>
                <a:cs typeface="Times New Roman" panose="02020603050405020304" pitchFamily="18" charset="0"/>
              </a:rPr>
              <a:t> hidden neuron</a:t>
            </a:r>
          </a:p>
          <a:p>
            <a:pPr eaLnBrk="1" hangingPunct="1"/>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endParaRPr lang="en-US" sz="2400" b="1" baseline="-25000"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p:txBody>
      </p:sp>
      <p:sp>
        <p:nvSpPr>
          <p:cNvPr id="3" name="TextBox 2"/>
          <p:cNvSpPr txBox="1">
            <a:spLocks noChangeArrowheads="1"/>
          </p:cNvSpPr>
          <p:nvPr/>
        </p:nvSpPr>
        <p:spPr bwMode="auto">
          <a:xfrm>
            <a:off x="842907" y="1024467"/>
            <a:ext cx="1284326"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r>
              <a:rPr lang="en-US" sz="2400" b="1" dirty="0">
                <a:latin typeface="+mn-lt"/>
                <a:cs typeface="Times New Roman" panose="02020603050405020304" pitchFamily="18" charset="0"/>
              </a:rPr>
              <a:t> Step 2:</a:t>
            </a: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3481697610"/>
              </p:ext>
            </p:extLst>
          </p:nvPr>
        </p:nvGraphicFramePr>
        <p:xfrm>
          <a:off x="3419475" y="3708400"/>
          <a:ext cx="2914650" cy="1143000"/>
        </p:xfrm>
        <a:graphic>
          <a:graphicData uri="http://schemas.openxmlformats.org/presentationml/2006/ole">
            <mc:AlternateContent xmlns:mc="http://schemas.openxmlformats.org/markup-compatibility/2006">
              <mc:Choice xmlns:v="urn:schemas-microsoft-com:vml" Requires="v">
                <p:oleObj spid="_x0000_s1123" name="Equation" r:id="rId3" imgW="1511280" imgH="634680" progId="Equation.DSMT4">
                  <p:embed/>
                </p:oleObj>
              </mc:Choice>
              <mc:Fallback>
                <p:oleObj name="Equation" r:id="rId3" imgW="1511280" imgH="634680" progId="Equation.DSMT4">
                  <p:embed/>
                  <p:pic>
                    <p:nvPicPr>
                      <p:cNvPr id="0" name=""/>
                      <p:cNvPicPr>
                        <a:picLocks noChangeAspect="1" noChangeArrowheads="1"/>
                      </p:cNvPicPr>
                      <p:nvPr/>
                    </p:nvPicPr>
                    <p:blipFill>
                      <a:blip r:embed="rId4"/>
                      <a:srcRect/>
                      <a:stretch>
                        <a:fillRect/>
                      </a:stretch>
                    </p:blipFill>
                    <p:spPr bwMode="auto">
                      <a:xfrm>
                        <a:off x="3419475" y="3708400"/>
                        <a:ext cx="29146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65724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497667" y="228600"/>
            <a:ext cx="7391400"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r>
              <a:rPr lang="en-US" sz="2400" b="1" dirty="0">
                <a:latin typeface="+mn-lt"/>
                <a:cs typeface="Times New Roman" panose="02020603050405020304" pitchFamily="18" charset="0"/>
              </a:rPr>
              <a:t>Determination of the inputs of output layer</a:t>
            </a:r>
          </a:p>
          <a:p>
            <a:pPr eaLnBrk="1" hangingPunct="1"/>
            <a:r>
              <a:rPr lang="en-US" sz="2400" b="1" dirty="0">
                <a:latin typeface="+mn-lt"/>
                <a:cs typeface="Times New Roman" panose="02020603050405020304" pitchFamily="18" charset="0"/>
              </a:rPr>
              <a:t>Input of k-</a:t>
            </a:r>
            <a:r>
              <a:rPr lang="en-US" sz="2400" b="1" dirty="0" err="1">
                <a:latin typeface="+mn-lt"/>
                <a:cs typeface="Times New Roman" panose="02020603050405020304" pitchFamily="18" charset="0"/>
              </a:rPr>
              <a:t>th</a:t>
            </a:r>
            <a:r>
              <a:rPr lang="en-US" sz="2400" b="1" dirty="0">
                <a:latin typeface="+mn-lt"/>
                <a:cs typeface="Times New Roman" panose="02020603050405020304" pitchFamily="18" charset="0"/>
              </a:rPr>
              <a:t> neuron lying on output layer</a:t>
            </a:r>
          </a:p>
          <a:p>
            <a:pPr eaLnBrk="1" hangingPunct="1"/>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r>
              <a:rPr lang="en-US" sz="2400" b="1" dirty="0">
                <a:latin typeface="+mn-lt"/>
                <a:cs typeface="Times New Roman" panose="02020603050405020304" pitchFamily="18" charset="0"/>
              </a:rPr>
              <a:t>Determination of the outputs of the output layer </a:t>
            </a:r>
          </a:p>
          <a:p>
            <a:pPr eaLnBrk="1" hangingPunct="1"/>
            <a:r>
              <a:rPr lang="en-US" sz="2400" b="1" dirty="0">
                <a:latin typeface="+mn-lt"/>
                <a:cs typeface="Times New Roman" panose="02020603050405020304" pitchFamily="18" charset="0"/>
              </a:rPr>
              <a:t>		</a:t>
            </a:r>
            <a:r>
              <a:rPr lang="en-US" sz="2400" b="1" dirty="0" err="1">
                <a:latin typeface="+mn-lt"/>
                <a:cs typeface="Times New Roman" panose="02020603050405020304" pitchFamily="18" charset="0"/>
              </a:rPr>
              <a:t>O</a:t>
            </a:r>
            <a:r>
              <a:rPr lang="en-US" sz="2400" b="1" baseline="-25000" dirty="0" err="1">
                <a:latin typeface="+mn-lt"/>
                <a:cs typeface="Times New Roman" panose="02020603050405020304" pitchFamily="18" charset="0"/>
              </a:rPr>
              <a:t>Ok</a:t>
            </a:r>
            <a:r>
              <a:rPr lang="en-US" sz="2400" b="1" dirty="0">
                <a:latin typeface="+mn-lt"/>
                <a:cs typeface="Times New Roman" panose="02020603050405020304" pitchFamily="18" charset="0"/>
              </a:rPr>
              <a:t> = </a:t>
            </a:r>
            <a:r>
              <a:rPr lang="en-US" sz="2400" b="1" dirty="0" err="1">
                <a:latin typeface="+mn-lt"/>
                <a:cs typeface="Times New Roman" panose="02020603050405020304" pitchFamily="18" charset="0"/>
              </a:rPr>
              <a:t>O</a:t>
            </a:r>
            <a:r>
              <a:rPr lang="en-US" sz="2400" b="1" baseline="-25000" dirty="0" err="1">
                <a:latin typeface="+mn-lt"/>
                <a:cs typeface="Times New Roman" panose="02020603050405020304" pitchFamily="18" charset="0"/>
              </a:rPr>
              <a:t>ik</a:t>
            </a:r>
            <a:endParaRPr lang="en-US" sz="2400" b="1" baseline="-25000" dirty="0">
              <a:latin typeface="+mn-lt"/>
              <a:cs typeface="Times New Roman" panose="02020603050405020304" pitchFamily="18" charset="0"/>
            </a:endParaRPr>
          </a:p>
          <a:p>
            <a:pPr eaLnBrk="1" hangingPunct="1"/>
            <a:endParaRPr lang="en-US" sz="2400" b="1" baseline="-25000" dirty="0">
              <a:latin typeface="+mn-lt"/>
              <a:cs typeface="Times New Roman" panose="02020603050405020304" pitchFamily="18" charset="0"/>
            </a:endParaRPr>
          </a:p>
          <a:p>
            <a:pPr eaLnBrk="1" hangingPunct="1"/>
            <a:r>
              <a:rPr lang="en-US" sz="2400" b="1" dirty="0">
                <a:latin typeface="+mn-lt"/>
                <a:cs typeface="Times New Roman" panose="02020603050405020304" pitchFamily="18" charset="0"/>
              </a:rPr>
              <a:t>Error in prediction of k-</a:t>
            </a:r>
            <a:r>
              <a:rPr lang="en-US" sz="2400" b="1" dirty="0" err="1">
                <a:latin typeface="+mn-lt"/>
                <a:cs typeface="Times New Roman" panose="02020603050405020304" pitchFamily="18" charset="0"/>
              </a:rPr>
              <a:t>th</a:t>
            </a:r>
            <a:r>
              <a:rPr lang="en-US" sz="2400" b="1" dirty="0">
                <a:latin typeface="+mn-lt"/>
                <a:cs typeface="Times New Roman" panose="02020603050405020304" pitchFamily="18" charset="0"/>
              </a:rPr>
              <a:t> output neuron     </a:t>
            </a:r>
          </a:p>
          <a:p>
            <a:pPr eaLnBrk="1" hangingPunct="1"/>
            <a:endParaRPr lang="en-US" sz="1200" b="1" dirty="0">
              <a:latin typeface="+mn-lt"/>
              <a:cs typeface="Times New Roman" panose="02020603050405020304" pitchFamily="18" charset="0"/>
            </a:endParaRPr>
          </a:p>
          <a:p>
            <a:pPr eaLnBrk="1" hangingPunct="1"/>
            <a:r>
              <a:rPr lang="en-US" sz="2400" b="1" dirty="0">
                <a:latin typeface="+mn-lt"/>
                <a:cs typeface="Times New Roman" panose="02020603050405020304" pitchFamily="18" charset="0"/>
              </a:rPr>
              <a:t>                         </a:t>
            </a:r>
            <a:r>
              <a:rPr lang="en-US" sz="2400" b="1" dirty="0" err="1">
                <a:latin typeface="+mn-lt"/>
                <a:cs typeface="Times New Roman" panose="02020603050405020304" pitchFamily="18" charset="0"/>
              </a:rPr>
              <a:t>E</a:t>
            </a:r>
            <a:r>
              <a:rPr lang="en-US" sz="2400" b="1" baseline="-25000" dirty="0" err="1">
                <a:latin typeface="+mn-lt"/>
                <a:cs typeface="Times New Roman" panose="02020603050405020304" pitchFamily="18" charset="0"/>
              </a:rPr>
              <a:t>k</a:t>
            </a:r>
            <a:r>
              <a:rPr lang="en-US" sz="2400" b="1" dirty="0">
                <a:latin typeface="+mn-lt"/>
                <a:cs typeface="Times New Roman" panose="02020603050405020304" pitchFamily="18" charset="0"/>
              </a:rPr>
              <a:t> = ½ (</a:t>
            </a:r>
            <a:r>
              <a:rPr lang="en-US" sz="2400" b="1" dirty="0" err="1">
                <a:latin typeface="+mn-lt"/>
                <a:cs typeface="Times New Roman" panose="02020603050405020304" pitchFamily="18" charset="0"/>
              </a:rPr>
              <a:t>T</a:t>
            </a:r>
            <a:r>
              <a:rPr lang="en-US" sz="2400" b="1" baseline="-25000" dirty="0" err="1">
                <a:latin typeface="+mn-lt"/>
                <a:cs typeface="Times New Roman" panose="02020603050405020304" pitchFamily="18" charset="0"/>
              </a:rPr>
              <a:t>Ok</a:t>
            </a:r>
            <a:r>
              <a:rPr lang="en-US" sz="2400" b="1" dirty="0">
                <a:latin typeface="+mn-lt"/>
                <a:cs typeface="Times New Roman" panose="02020603050405020304" pitchFamily="18" charset="0"/>
              </a:rPr>
              <a:t> – </a:t>
            </a:r>
            <a:r>
              <a:rPr lang="en-US" sz="2400" b="1" dirty="0" err="1">
                <a:latin typeface="+mn-lt"/>
                <a:cs typeface="Times New Roman" panose="02020603050405020304" pitchFamily="18" charset="0"/>
              </a:rPr>
              <a:t>O</a:t>
            </a:r>
            <a:r>
              <a:rPr lang="en-US" sz="2400" b="1" baseline="-25000" dirty="0" err="1">
                <a:latin typeface="+mn-lt"/>
                <a:cs typeface="Times New Roman" panose="02020603050405020304" pitchFamily="18" charset="0"/>
              </a:rPr>
              <a:t>Ok</a:t>
            </a:r>
            <a:r>
              <a:rPr lang="en-US" sz="2400" b="1" dirty="0">
                <a:latin typeface="+mn-lt"/>
                <a:cs typeface="Times New Roman" panose="02020603050405020304" pitchFamily="18" charset="0"/>
              </a:rPr>
              <a:t>)</a:t>
            </a:r>
            <a:r>
              <a:rPr lang="en-US" sz="2400" b="1" baseline="30000" dirty="0">
                <a:latin typeface="+mn-lt"/>
                <a:cs typeface="Times New Roman" panose="02020603050405020304" pitchFamily="18" charset="0"/>
              </a:rPr>
              <a:t>2</a:t>
            </a:r>
          </a:p>
          <a:p>
            <a:pPr eaLnBrk="1" hangingPunct="1"/>
            <a:endParaRPr lang="en-US" sz="2400" b="1" baseline="-25000"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p:txBody>
      </p:sp>
      <p:sp>
        <p:nvSpPr>
          <p:cNvPr id="3" name="TextBox 2"/>
          <p:cNvSpPr txBox="1">
            <a:spLocks noChangeArrowheads="1"/>
          </p:cNvSpPr>
          <p:nvPr/>
        </p:nvSpPr>
        <p:spPr bwMode="auto">
          <a:xfrm>
            <a:off x="1380068" y="228600"/>
            <a:ext cx="1240468"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r>
              <a:rPr lang="en-US" sz="2400" b="1" dirty="0">
                <a:latin typeface="+mn-lt"/>
                <a:cs typeface="Times New Roman" panose="02020603050405020304" pitchFamily="18" charset="0"/>
              </a:rPr>
              <a:t> Step 3:</a:t>
            </a: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buFont typeface="Arial" panose="020B0604020202020204" pitchFamily="34" charset="0"/>
              <a:buChar char="•"/>
            </a:pPr>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buFont typeface="Arial" panose="020B0604020202020204" pitchFamily="34" charset="0"/>
              <a:buChar char="•"/>
            </a:pPr>
            <a:r>
              <a:rPr lang="en-US" sz="2400" b="1" dirty="0">
                <a:latin typeface="+mn-lt"/>
                <a:cs typeface="Times New Roman" panose="02020603050405020304" pitchFamily="18" charset="0"/>
              </a:rPr>
              <a:t>Step 4:</a:t>
            </a:r>
          </a:p>
        </p:txBody>
      </p:sp>
      <p:graphicFrame>
        <p:nvGraphicFramePr>
          <p:cNvPr id="5" name="Object 3"/>
          <p:cNvGraphicFramePr>
            <a:graphicFrameLocks noChangeAspect="1"/>
          </p:cNvGraphicFramePr>
          <p:nvPr>
            <p:extLst>
              <p:ext uri="{D42A27DB-BD31-4B8C-83A1-F6EECF244321}">
                <p14:modId xmlns:p14="http://schemas.microsoft.com/office/powerpoint/2010/main" val="2408155469"/>
              </p:ext>
            </p:extLst>
          </p:nvPr>
        </p:nvGraphicFramePr>
        <p:xfrm>
          <a:off x="4316413" y="2166938"/>
          <a:ext cx="2128837" cy="889000"/>
        </p:xfrm>
        <a:graphic>
          <a:graphicData uri="http://schemas.openxmlformats.org/presentationml/2006/ole">
            <mc:AlternateContent xmlns:mc="http://schemas.openxmlformats.org/markup-compatibility/2006">
              <mc:Choice xmlns:v="urn:schemas-microsoft-com:vml" Requires="v">
                <p:oleObj spid="_x0000_s9303" name="Equation" r:id="rId3" imgW="1091880" imgH="444240" progId="Equation.DSMT4">
                  <p:embed/>
                </p:oleObj>
              </mc:Choice>
              <mc:Fallback>
                <p:oleObj name="Equation" r:id="rId3" imgW="1091880" imgH="444240" progId="Equation.DSMT4">
                  <p:embed/>
                  <p:pic>
                    <p:nvPicPr>
                      <p:cNvPr id="0" name=""/>
                      <p:cNvPicPr>
                        <a:picLocks noChangeAspect="1" noChangeArrowheads="1"/>
                      </p:cNvPicPr>
                      <p:nvPr/>
                    </p:nvPicPr>
                    <p:blipFill>
                      <a:blip r:embed="rId4"/>
                      <a:srcRect/>
                      <a:stretch>
                        <a:fillRect/>
                      </a:stretch>
                    </p:blipFill>
                    <p:spPr bwMode="auto">
                      <a:xfrm>
                        <a:off x="4316413" y="2166938"/>
                        <a:ext cx="2128837"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76890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457200" y="615640"/>
            <a:ext cx="7308411" cy="1306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sz="2800" b="1" dirty="0">
                <a:solidFill>
                  <a:srgbClr val="C00000"/>
                </a:solidFill>
                <a:latin typeface="Georgia" panose="02040502050405020303" pitchFamily="18" charset="0"/>
                <a:cs typeface="Times New Roman" panose="02020603050405020304" pitchFamily="18" charset="0"/>
              </a:rPr>
              <a:t>Tuning of RBFNN Using BP Algorithm </a:t>
            </a:r>
          </a:p>
          <a:p>
            <a:pPr eaLnBrk="1" hangingPunct="1">
              <a:lnSpc>
                <a:spcPct val="150000"/>
              </a:lnSpc>
            </a:pPr>
            <a:r>
              <a:rPr lang="en-US" sz="2400" b="1" dirty="0">
                <a:solidFill>
                  <a:srgbClr val="0066FF"/>
                </a:solidFill>
                <a:latin typeface="Georgia" panose="02040502050405020303" pitchFamily="18" charset="0"/>
                <a:cs typeface="Times New Roman" panose="02020603050405020304" pitchFamily="18" charset="0"/>
              </a:rPr>
              <a:t>Incremental Mode of Training</a:t>
            </a:r>
          </a:p>
        </p:txBody>
      </p:sp>
      <p:sp>
        <p:nvSpPr>
          <p:cNvPr id="3" name="TextBox 3"/>
          <p:cNvSpPr txBox="1">
            <a:spLocks noChangeArrowheads="1"/>
          </p:cNvSpPr>
          <p:nvPr/>
        </p:nvSpPr>
        <p:spPr bwMode="auto">
          <a:xfrm>
            <a:off x="609600" y="2154276"/>
            <a:ext cx="50942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 </a:t>
            </a:r>
            <a:r>
              <a:rPr lang="en-US" sz="2400" b="1" dirty="0">
                <a:latin typeface="+mn-lt"/>
                <a:cs typeface="Times New Roman" panose="02020603050405020304" pitchFamily="18" charset="0"/>
              </a:rPr>
              <a:t>Step 1: Weight Updating</a:t>
            </a:r>
          </a:p>
          <a:p>
            <a:pPr eaLnBrk="1" hangingPunct="1"/>
            <a:r>
              <a:rPr lang="en-US" sz="2400" b="1" dirty="0">
                <a:latin typeface="Times New Roman" panose="02020603050405020304" pitchFamily="18" charset="0"/>
                <a:cs typeface="Times New Roman" panose="02020603050405020304" pitchFamily="18" charset="0"/>
              </a:rPr>
              <a:t>		</a:t>
            </a:r>
            <a:r>
              <a:rPr lang="en-US" sz="2400" b="1" dirty="0" err="1">
                <a:latin typeface="Cambria Math" panose="02040503050406030204" pitchFamily="18" charset="0"/>
                <a:ea typeface="Cambria Math" panose="02040503050406030204" pitchFamily="18" charset="0"/>
                <a:cs typeface="Times New Roman" panose="02020603050405020304" pitchFamily="18" charset="0"/>
              </a:rPr>
              <a:t>w</a:t>
            </a:r>
            <a:r>
              <a:rPr lang="en-US" sz="2400" b="1" baseline="-25000" dirty="0" err="1">
                <a:latin typeface="Cambria Math" panose="02040503050406030204" pitchFamily="18" charset="0"/>
                <a:ea typeface="Cambria Math" panose="02040503050406030204" pitchFamily="18" charset="0"/>
                <a:cs typeface="Times New Roman" panose="02020603050405020304" pitchFamily="18" charset="0"/>
              </a:rPr>
              <a:t>updated</a:t>
            </a:r>
            <a:r>
              <a:rPr lang="en-US" sz="2400" b="1" dirty="0">
                <a:latin typeface="Cambria Math" panose="02040503050406030204" pitchFamily="18" charset="0"/>
                <a:ea typeface="Cambria Math" panose="02040503050406030204" pitchFamily="18" charset="0"/>
                <a:cs typeface="Times New Roman" panose="02020603050405020304" pitchFamily="18" charset="0"/>
              </a:rPr>
              <a:t> = </a:t>
            </a:r>
            <a:r>
              <a:rPr lang="en-US" sz="2400" b="1" dirty="0" err="1">
                <a:latin typeface="Cambria Math" panose="02040503050406030204" pitchFamily="18" charset="0"/>
                <a:ea typeface="Cambria Math" panose="02040503050406030204" pitchFamily="18" charset="0"/>
                <a:cs typeface="Times New Roman" panose="02020603050405020304" pitchFamily="18" charset="0"/>
              </a:rPr>
              <a:t>w</a:t>
            </a:r>
            <a:r>
              <a:rPr lang="en-US" sz="2400" b="1" baseline="-25000" dirty="0" err="1">
                <a:latin typeface="Cambria Math" panose="02040503050406030204" pitchFamily="18" charset="0"/>
                <a:ea typeface="Cambria Math" panose="02040503050406030204" pitchFamily="18" charset="0"/>
                <a:cs typeface="Times New Roman" panose="02020603050405020304" pitchFamily="18" charset="0"/>
              </a:rPr>
              <a:t>previous</a:t>
            </a:r>
            <a:r>
              <a:rPr lang="en-US"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sz="2400" b="1" dirty="0">
                <a:latin typeface="Cambria Math" panose="02040503050406030204" pitchFamily="18" charset="0"/>
                <a:ea typeface="Cambria Math" panose="02040503050406030204" pitchFamily="18" charset="0"/>
                <a:cs typeface="Times New Roman" panose="02020603050405020304" pitchFamily="18" charset="0"/>
              </a:rPr>
              <a:t>Δ</a:t>
            </a:r>
            <a:r>
              <a:rPr lang="en-US" sz="2400" b="1" dirty="0">
                <a:latin typeface="Cambria Math" panose="02040503050406030204" pitchFamily="18" charset="0"/>
                <a:ea typeface="Cambria Math" panose="02040503050406030204" pitchFamily="18" charset="0"/>
                <a:cs typeface="Times New Roman" panose="02020603050405020304" pitchFamily="18" charset="0"/>
              </a:rPr>
              <a:t>w</a:t>
            </a:r>
          </a:p>
        </p:txBody>
      </p:sp>
      <p:sp>
        <p:nvSpPr>
          <p:cNvPr id="4" name="TextBox 4"/>
          <p:cNvSpPr txBox="1">
            <a:spLocks noChangeArrowheads="1"/>
          </p:cNvSpPr>
          <p:nvPr/>
        </p:nvSpPr>
        <p:spPr bwMode="auto">
          <a:xfrm>
            <a:off x="1004359" y="3217333"/>
            <a:ext cx="104522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b="1" dirty="0">
                <a:latin typeface="+mn-lt"/>
                <a:cs typeface="Times New Roman" panose="02020603050405020304" pitchFamily="18" charset="0"/>
              </a:rPr>
              <a:t>Now,</a:t>
            </a:r>
          </a:p>
          <a:p>
            <a:pPr eaLnBrk="1" hangingPunct="1"/>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r>
              <a:rPr lang="en-US" sz="2400" b="1" dirty="0">
                <a:latin typeface="+mn-lt"/>
                <a:cs typeface="Times New Roman" panose="02020603050405020304" pitchFamily="18" charset="0"/>
              </a:rPr>
              <a:t>Where</a:t>
            </a:r>
          </a:p>
          <a:p>
            <a:pPr eaLnBrk="1" hangingPunct="1"/>
            <a:endParaRPr lang="en-US" sz="2400" b="1" dirty="0">
              <a:latin typeface="Times New Roman" panose="02020603050405020304" pitchFamily="18" charset="0"/>
              <a:cs typeface="Times New Roman" panose="02020603050405020304" pitchFamily="18" charset="0"/>
            </a:endParaRPr>
          </a:p>
        </p:txBody>
      </p:sp>
      <p:graphicFrame>
        <p:nvGraphicFramePr>
          <p:cNvPr id="5" name="Object 2"/>
          <p:cNvGraphicFramePr>
            <a:graphicFrameLocks noChangeAspect="1"/>
          </p:cNvGraphicFramePr>
          <p:nvPr>
            <p:extLst>
              <p:ext uri="{D42A27DB-BD31-4B8C-83A1-F6EECF244321}">
                <p14:modId xmlns:p14="http://schemas.microsoft.com/office/powerpoint/2010/main" val="2097162511"/>
              </p:ext>
            </p:extLst>
          </p:nvPr>
        </p:nvGraphicFramePr>
        <p:xfrm>
          <a:off x="1830388" y="3107267"/>
          <a:ext cx="4566360" cy="897466"/>
        </p:xfrm>
        <a:graphic>
          <a:graphicData uri="http://schemas.openxmlformats.org/presentationml/2006/ole">
            <mc:AlternateContent xmlns:mc="http://schemas.openxmlformats.org/markup-compatibility/2006">
              <mc:Choice xmlns:v="urn:schemas-microsoft-com:vml" Requires="v">
                <p:oleObj spid="_x0000_s2259" name="Equation" r:id="rId3" imgW="2438280" imgH="457200" progId="Equation.DSMT4">
                  <p:embed/>
                </p:oleObj>
              </mc:Choice>
              <mc:Fallback>
                <p:oleObj name="Equation" r:id="rId3" imgW="2438280" imgH="457200" progId="Equation.DSMT4">
                  <p:embed/>
                  <p:pic>
                    <p:nvPicPr>
                      <p:cNvPr id="0" name=""/>
                      <p:cNvPicPr>
                        <a:picLocks noChangeAspect="1" noChangeArrowheads="1"/>
                      </p:cNvPicPr>
                      <p:nvPr/>
                    </p:nvPicPr>
                    <p:blipFill>
                      <a:blip r:embed="rId4"/>
                      <a:srcRect/>
                      <a:stretch>
                        <a:fillRect/>
                      </a:stretch>
                    </p:blipFill>
                    <p:spPr bwMode="auto">
                      <a:xfrm>
                        <a:off x="1830388" y="3107267"/>
                        <a:ext cx="4566360" cy="897466"/>
                      </a:xfrm>
                      <a:prstGeom prst="rect">
                        <a:avLst/>
                      </a:prstGeom>
                      <a:noFill/>
                      <a:ln>
                        <a:noFill/>
                      </a:ln>
                      <a:effectLst/>
                      <a:extLst/>
                    </p:spPr>
                  </p:pic>
                </p:oleObj>
              </mc:Fallback>
            </mc:AlternateContent>
          </a:graphicData>
        </a:graphic>
      </p:graphicFrame>
      <p:graphicFrame>
        <p:nvGraphicFramePr>
          <p:cNvPr id="6" name="Object 3"/>
          <p:cNvGraphicFramePr>
            <a:graphicFrameLocks noChangeAspect="1"/>
          </p:cNvGraphicFramePr>
          <p:nvPr>
            <p:extLst>
              <p:ext uri="{D42A27DB-BD31-4B8C-83A1-F6EECF244321}">
                <p14:modId xmlns:p14="http://schemas.microsoft.com/office/powerpoint/2010/main" val="1032132268"/>
              </p:ext>
            </p:extLst>
          </p:nvPr>
        </p:nvGraphicFramePr>
        <p:xfrm>
          <a:off x="2032170" y="4132237"/>
          <a:ext cx="3530060" cy="969496"/>
        </p:xfrm>
        <a:graphic>
          <a:graphicData uri="http://schemas.openxmlformats.org/presentationml/2006/ole">
            <mc:AlternateContent xmlns:mc="http://schemas.openxmlformats.org/markup-compatibility/2006">
              <mc:Choice xmlns:v="urn:schemas-microsoft-com:vml" Requires="v">
                <p:oleObj spid="_x0000_s2260" name="Equation" r:id="rId5" imgW="1460160" imgH="393480" progId="Equation.DSMT4">
                  <p:embed/>
                </p:oleObj>
              </mc:Choice>
              <mc:Fallback>
                <p:oleObj name="Equation" r:id="rId5" imgW="1460160" imgH="393480" progId="Equation.DSMT4">
                  <p:embed/>
                  <p:pic>
                    <p:nvPicPr>
                      <p:cNvPr id="0" name=""/>
                      <p:cNvPicPr>
                        <a:picLocks noChangeAspect="1" noChangeArrowheads="1"/>
                      </p:cNvPicPr>
                      <p:nvPr/>
                    </p:nvPicPr>
                    <p:blipFill>
                      <a:blip r:embed="rId6"/>
                      <a:srcRect/>
                      <a:stretch>
                        <a:fillRect/>
                      </a:stretch>
                    </p:blipFill>
                    <p:spPr bwMode="auto">
                      <a:xfrm>
                        <a:off x="2032170" y="4132237"/>
                        <a:ext cx="3530060" cy="96949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391532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a:spLocks noChangeArrowheads="1"/>
          </p:cNvSpPr>
          <p:nvPr/>
        </p:nvSpPr>
        <p:spPr bwMode="auto">
          <a:xfrm>
            <a:off x="1718734" y="948266"/>
            <a:ext cx="8267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sz="2400" b="1" dirty="0">
              <a:latin typeface="+mn-lt"/>
              <a:cs typeface="Times New Roman" panose="02020603050405020304" pitchFamily="18" charset="0"/>
            </a:endParaRPr>
          </a:p>
          <a:p>
            <a:pPr eaLnBrk="1" hangingPunct="1"/>
            <a:endParaRPr lang="en-US" sz="2400" b="1" dirty="0">
              <a:latin typeface="+mn-lt"/>
              <a:cs typeface="Times New Roman" panose="02020603050405020304" pitchFamily="18" charset="0"/>
            </a:endParaRPr>
          </a:p>
          <a:p>
            <a:pPr eaLnBrk="1" hangingPunct="1"/>
            <a:r>
              <a:rPr lang="en-US" sz="2400" b="1" dirty="0">
                <a:latin typeface="+mn-lt"/>
                <a:cs typeface="Times New Roman" panose="02020603050405020304" pitchFamily="18" charset="0"/>
              </a:rPr>
              <a:t>Here</a:t>
            </a:r>
          </a:p>
        </p:txBody>
      </p:sp>
      <p:graphicFrame>
        <p:nvGraphicFramePr>
          <p:cNvPr id="7" name="Object 4"/>
          <p:cNvGraphicFramePr>
            <a:graphicFrameLocks noChangeAspect="1"/>
          </p:cNvGraphicFramePr>
          <p:nvPr>
            <p:extLst>
              <p:ext uri="{D42A27DB-BD31-4B8C-83A1-F6EECF244321}">
                <p14:modId xmlns:p14="http://schemas.microsoft.com/office/powerpoint/2010/main" val="831019877"/>
              </p:ext>
            </p:extLst>
          </p:nvPr>
        </p:nvGraphicFramePr>
        <p:xfrm>
          <a:off x="2538943" y="1592263"/>
          <a:ext cx="2871872" cy="966787"/>
        </p:xfrm>
        <a:graphic>
          <a:graphicData uri="http://schemas.openxmlformats.org/presentationml/2006/ole">
            <mc:AlternateContent xmlns:mc="http://schemas.openxmlformats.org/markup-compatibility/2006">
              <mc:Choice xmlns:v="urn:schemas-microsoft-com:vml" Requires="v">
                <p:oleObj spid="_x0000_s10490" name="Equation" r:id="rId3" imgW="1422360" imgH="444240" progId="Equation.DSMT4">
                  <p:embed/>
                </p:oleObj>
              </mc:Choice>
              <mc:Fallback>
                <p:oleObj name="Equation" r:id="rId3" imgW="1422360" imgH="444240" progId="Equation.DSMT4">
                  <p:embed/>
                  <p:pic>
                    <p:nvPicPr>
                      <p:cNvPr id="0" name=""/>
                      <p:cNvPicPr>
                        <a:picLocks noChangeAspect="1" noChangeArrowheads="1"/>
                      </p:cNvPicPr>
                      <p:nvPr/>
                    </p:nvPicPr>
                    <p:blipFill>
                      <a:blip r:embed="rId4"/>
                      <a:srcRect/>
                      <a:stretch>
                        <a:fillRect/>
                      </a:stretch>
                    </p:blipFill>
                    <p:spPr bwMode="auto">
                      <a:xfrm>
                        <a:off x="2538943" y="1592263"/>
                        <a:ext cx="2871872" cy="966787"/>
                      </a:xfrm>
                      <a:prstGeom prst="rect">
                        <a:avLst/>
                      </a:prstGeom>
                      <a:noFill/>
                      <a:ln>
                        <a:noFill/>
                      </a:ln>
                      <a:effectLst/>
                      <a:extLst/>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592455759"/>
              </p:ext>
            </p:extLst>
          </p:nvPr>
        </p:nvGraphicFramePr>
        <p:xfrm>
          <a:off x="2524456" y="2599993"/>
          <a:ext cx="1801613" cy="885825"/>
        </p:xfrm>
        <a:graphic>
          <a:graphicData uri="http://schemas.openxmlformats.org/presentationml/2006/ole">
            <mc:AlternateContent xmlns:mc="http://schemas.openxmlformats.org/markup-compatibility/2006">
              <mc:Choice xmlns:v="urn:schemas-microsoft-com:vml" Requires="v">
                <p:oleObj spid="_x0000_s10491" name="Equation" r:id="rId5" imgW="622080" imgH="444240" progId="Equation.DSMT4">
                  <p:embed/>
                </p:oleObj>
              </mc:Choice>
              <mc:Fallback>
                <p:oleObj name="Equation" r:id="rId5" imgW="622080" imgH="444240" progId="Equation.DSMT4">
                  <p:embed/>
                  <p:pic>
                    <p:nvPicPr>
                      <p:cNvPr id="0" name=""/>
                      <p:cNvPicPr>
                        <a:picLocks noChangeAspect="1" noChangeArrowheads="1"/>
                      </p:cNvPicPr>
                      <p:nvPr/>
                    </p:nvPicPr>
                    <p:blipFill>
                      <a:blip r:embed="rId6"/>
                      <a:srcRect/>
                      <a:stretch>
                        <a:fillRect/>
                      </a:stretch>
                    </p:blipFill>
                    <p:spPr bwMode="auto">
                      <a:xfrm>
                        <a:off x="2524456" y="2599993"/>
                        <a:ext cx="1801613" cy="885825"/>
                      </a:xfrm>
                      <a:prstGeom prst="rect">
                        <a:avLst/>
                      </a:prstGeom>
                      <a:noFill/>
                      <a:ln>
                        <a:noFill/>
                      </a:ln>
                      <a:effectLs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3069814730"/>
              </p:ext>
            </p:extLst>
          </p:nvPr>
        </p:nvGraphicFramePr>
        <p:xfrm>
          <a:off x="2584450" y="3649593"/>
          <a:ext cx="1661273" cy="977000"/>
        </p:xfrm>
        <a:graphic>
          <a:graphicData uri="http://schemas.openxmlformats.org/presentationml/2006/ole">
            <mc:AlternateContent xmlns:mc="http://schemas.openxmlformats.org/markup-compatibility/2006">
              <mc:Choice xmlns:v="urn:schemas-microsoft-com:vml" Requires="v">
                <p:oleObj spid="_x0000_s10492" name="Equation" r:id="rId7" imgW="749160" imgH="457200" progId="Equation.DSMT4">
                  <p:embed/>
                </p:oleObj>
              </mc:Choice>
              <mc:Fallback>
                <p:oleObj name="Equation" r:id="rId7" imgW="749160" imgH="457200" progId="Equation.DSMT4">
                  <p:embed/>
                  <p:pic>
                    <p:nvPicPr>
                      <p:cNvPr id="0" name=""/>
                      <p:cNvPicPr>
                        <a:picLocks noChangeAspect="1" noChangeArrowheads="1"/>
                      </p:cNvPicPr>
                      <p:nvPr/>
                    </p:nvPicPr>
                    <p:blipFill>
                      <a:blip r:embed="rId8"/>
                      <a:srcRect/>
                      <a:stretch>
                        <a:fillRect/>
                      </a:stretch>
                    </p:blipFill>
                    <p:spPr bwMode="auto">
                      <a:xfrm>
                        <a:off x="2584450" y="3649593"/>
                        <a:ext cx="1661273" cy="977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286269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57200" y="558548"/>
            <a:ext cx="3422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sz="2400" b="1" dirty="0">
                <a:latin typeface="+mn-lt"/>
                <a:cs typeface="Times New Roman" panose="02020603050405020304" pitchFamily="18" charset="0"/>
              </a:rPr>
              <a:t> Step 2: Mean Updating</a:t>
            </a:r>
          </a:p>
        </p:txBody>
      </p:sp>
      <p:sp>
        <p:nvSpPr>
          <p:cNvPr id="3" name="TextBox 2"/>
          <p:cNvSpPr txBox="1">
            <a:spLocks noChangeArrowheads="1"/>
          </p:cNvSpPr>
          <p:nvPr/>
        </p:nvSpPr>
        <p:spPr bwMode="auto">
          <a:xfrm>
            <a:off x="1670387" y="1100680"/>
            <a:ext cx="331866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l-GR" sz="2400" b="1" dirty="0">
                <a:latin typeface="Cambria Math" panose="02040503050406030204" pitchFamily="18" charset="0"/>
                <a:ea typeface="Cambria Math" panose="02040503050406030204" pitchFamily="18" charset="0"/>
                <a:cs typeface="Times New Roman" panose="02020603050405020304" pitchFamily="18" charset="0"/>
              </a:rPr>
              <a:t>μ</a:t>
            </a:r>
            <a:r>
              <a:rPr lang="en-US" sz="2400" b="1" baseline="-25000" dirty="0" err="1">
                <a:latin typeface="Cambria Math" panose="02040503050406030204" pitchFamily="18" charset="0"/>
                <a:ea typeface="Cambria Math" panose="02040503050406030204" pitchFamily="18" charset="0"/>
                <a:cs typeface="Times New Roman" panose="02020603050405020304" pitchFamily="18" charset="0"/>
              </a:rPr>
              <a:t>j,updated</a:t>
            </a:r>
            <a:r>
              <a:rPr lang="en-US"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sz="2400" b="1" dirty="0">
                <a:latin typeface="Cambria Math" panose="02040503050406030204" pitchFamily="18" charset="0"/>
                <a:ea typeface="Cambria Math" panose="02040503050406030204" pitchFamily="18" charset="0"/>
                <a:cs typeface="Times New Roman" panose="02020603050405020304" pitchFamily="18" charset="0"/>
              </a:rPr>
              <a:t>μ</a:t>
            </a:r>
            <a:r>
              <a:rPr lang="en-US" sz="2400" b="1" baseline="-25000" dirty="0" err="1">
                <a:latin typeface="Cambria Math" panose="02040503050406030204" pitchFamily="18" charset="0"/>
                <a:ea typeface="Cambria Math" panose="02040503050406030204" pitchFamily="18" charset="0"/>
                <a:cs typeface="Times New Roman" panose="02020603050405020304" pitchFamily="18" charset="0"/>
              </a:rPr>
              <a:t>j,previous</a:t>
            </a:r>
            <a:r>
              <a:rPr lang="en-US" sz="2400" b="1" dirty="0">
                <a:latin typeface="Cambria Math" panose="02040503050406030204" pitchFamily="18" charset="0"/>
                <a:ea typeface="Cambria Math" panose="02040503050406030204" pitchFamily="18" charset="0"/>
                <a:cs typeface="Times New Roman" panose="02020603050405020304" pitchFamily="18" charset="0"/>
              </a:rPr>
              <a:t> + </a:t>
            </a:r>
            <a:r>
              <a:rPr lang="el-GR" sz="2400" b="1" dirty="0">
                <a:latin typeface="Cambria Math" panose="02040503050406030204" pitchFamily="18" charset="0"/>
                <a:ea typeface="Cambria Math" panose="02040503050406030204" pitchFamily="18" charset="0"/>
                <a:cs typeface="Times New Roman" panose="02020603050405020304" pitchFamily="18" charset="0"/>
              </a:rPr>
              <a:t>Δμ</a:t>
            </a:r>
            <a:r>
              <a:rPr lang="en-US" sz="2400" b="1" baseline="-25000" dirty="0">
                <a:latin typeface="Cambria Math" panose="02040503050406030204" pitchFamily="18" charset="0"/>
                <a:ea typeface="Cambria Math" panose="02040503050406030204" pitchFamily="18" charset="0"/>
                <a:cs typeface="Times New Roman" panose="02020603050405020304" pitchFamily="18" charset="0"/>
              </a:rPr>
              <a:t>j</a:t>
            </a: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b="1" dirty="0">
                <a:latin typeface="Times New Roman" panose="02020603050405020304" pitchFamily="18" charset="0"/>
                <a:cs typeface="Times New Roman" panose="02020603050405020304" pitchFamily="18" charset="0"/>
              </a:rPr>
              <a:t>Now,</a:t>
            </a:r>
          </a:p>
          <a:p>
            <a:pPr eaLnBrk="1" hangingPunct="1"/>
            <a:endParaRPr lang="en-US" sz="24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b="1" dirty="0">
                <a:latin typeface="Times New Roman" panose="02020603050405020304" pitchFamily="18" charset="0"/>
                <a:cs typeface="Times New Roman" panose="02020603050405020304" pitchFamily="18" charset="0"/>
              </a:rPr>
              <a:t>Where,</a:t>
            </a:r>
          </a:p>
          <a:p>
            <a:pPr eaLnBrk="1" hangingPunct="1"/>
            <a:endParaRPr lang="en-US" sz="24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b="1" dirty="0">
                <a:latin typeface="Times New Roman" panose="02020603050405020304" pitchFamily="18" charset="0"/>
                <a:cs typeface="Times New Roman" panose="02020603050405020304" pitchFamily="18" charset="0"/>
              </a:rPr>
              <a:t>Now,</a:t>
            </a:r>
          </a:p>
          <a:p>
            <a:pPr eaLnBrk="1" hangingPunct="1"/>
            <a:r>
              <a:rPr lang="en-US" sz="2400" dirty="0">
                <a:latin typeface="Times New Roman" panose="02020603050405020304" pitchFamily="18" charset="0"/>
                <a:cs typeface="Times New Roman" panose="02020603050405020304" pitchFamily="18" charset="0"/>
              </a:rPr>
              <a:t> </a:t>
            </a:r>
          </a:p>
        </p:txBody>
      </p:sp>
      <p:graphicFrame>
        <p:nvGraphicFramePr>
          <p:cNvPr id="4" name="Object 2"/>
          <p:cNvGraphicFramePr>
            <a:graphicFrameLocks noChangeAspect="1"/>
          </p:cNvGraphicFramePr>
          <p:nvPr>
            <p:extLst>
              <p:ext uri="{D42A27DB-BD31-4B8C-83A1-F6EECF244321}">
                <p14:modId xmlns:p14="http://schemas.microsoft.com/office/powerpoint/2010/main" val="1991768054"/>
              </p:ext>
            </p:extLst>
          </p:nvPr>
        </p:nvGraphicFramePr>
        <p:xfrm>
          <a:off x="2548468" y="1624013"/>
          <a:ext cx="4735190" cy="1040606"/>
        </p:xfrm>
        <a:graphic>
          <a:graphicData uri="http://schemas.openxmlformats.org/presentationml/2006/ole">
            <mc:AlternateContent xmlns:mc="http://schemas.openxmlformats.org/markup-compatibility/2006">
              <mc:Choice xmlns:v="urn:schemas-microsoft-com:vml" Requires="v">
                <p:oleObj spid="_x0000_s3395" name="Equation" r:id="rId3" imgW="2463480" imgH="533160" progId="Equation.DSMT4">
                  <p:embed/>
                </p:oleObj>
              </mc:Choice>
              <mc:Fallback>
                <p:oleObj name="Equation" r:id="rId3" imgW="2463480" imgH="533160" progId="Equation.DSMT4">
                  <p:embed/>
                  <p:pic>
                    <p:nvPicPr>
                      <p:cNvPr id="0" name=""/>
                      <p:cNvPicPr>
                        <a:picLocks noChangeAspect="1" noChangeArrowheads="1"/>
                      </p:cNvPicPr>
                      <p:nvPr/>
                    </p:nvPicPr>
                    <p:blipFill>
                      <a:blip r:embed="rId4"/>
                      <a:srcRect/>
                      <a:stretch>
                        <a:fillRect/>
                      </a:stretch>
                    </p:blipFill>
                    <p:spPr bwMode="auto">
                      <a:xfrm>
                        <a:off x="2548468" y="1624013"/>
                        <a:ext cx="4735190" cy="1040606"/>
                      </a:xfrm>
                      <a:prstGeom prst="rect">
                        <a:avLst/>
                      </a:prstGeom>
                      <a:noFill/>
                      <a:ln>
                        <a:noFill/>
                      </a:ln>
                      <a:effectLs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3480925337"/>
              </p:ext>
            </p:extLst>
          </p:nvPr>
        </p:nvGraphicFramePr>
        <p:xfrm>
          <a:off x="2801938" y="2744788"/>
          <a:ext cx="2341562" cy="1039812"/>
        </p:xfrm>
        <a:graphic>
          <a:graphicData uri="http://schemas.openxmlformats.org/presentationml/2006/ole">
            <mc:AlternateContent xmlns:mc="http://schemas.openxmlformats.org/markup-compatibility/2006">
              <mc:Choice xmlns:v="urn:schemas-microsoft-com:vml" Requires="v">
                <p:oleObj spid="_x0000_s3396" name="Equation" r:id="rId5" imgW="1320480" imgH="533160" progId="Equation.DSMT4">
                  <p:embed/>
                </p:oleObj>
              </mc:Choice>
              <mc:Fallback>
                <p:oleObj name="Equation" r:id="rId5" imgW="1320480" imgH="533160" progId="Equation.DSMT4">
                  <p:embed/>
                  <p:pic>
                    <p:nvPicPr>
                      <p:cNvPr id="0" name=""/>
                      <p:cNvPicPr>
                        <a:picLocks noChangeAspect="1" noChangeArrowheads="1"/>
                      </p:cNvPicPr>
                      <p:nvPr/>
                    </p:nvPicPr>
                    <p:blipFill>
                      <a:blip r:embed="rId6"/>
                      <a:srcRect/>
                      <a:stretch>
                        <a:fillRect/>
                      </a:stretch>
                    </p:blipFill>
                    <p:spPr bwMode="auto">
                      <a:xfrm>
                        <a:off x="2801938" y="2744788"/>
                        <a:ext cx="2341562" cy="103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3764592438"/>
              </p:ext>
            </p:extLst>
          </p:nvPr>
        </p:nvGraphicFramePr>
        <p:xfrm>
          <a:off x="2526773" y="4191529"/>
          <a:ext cx="4087812" cy="939800"/>
        </p:xfrm>
        <a:graphic>
          <a:graphicData uri="http://schemas.openxmlformats.org/presentationml/2006/ole">
            <mc:AlternateContent xmlns:mc="http://schemas.openxmlformats.org/markup-compatibility/2006">
              <mc:Choice xmlns:v="urn:schemas-microsoft-com:vml" Requires="v">
                <p:oleObj spid="_x0000_s3397" name="Equation" r:id="rId7" imgW="2082600" imgH="469800" progId="Equation.DSMT4">
                  <p:embed/>
                </p:oleObj>
              </mc:Choice>
              <mc:Fallback>
                <p:oleObj name="Equation" r:id="rId7" imgW="2082600" imgH="469800" progId="Equation.DSMT4">
                  <p:embed/>
                  <p:pic>
                    <p:nvPicPr>
                      <p:cNvPr id="0" name=""/>
                      <p:cNvPicPr>
                        <a:picLocks noChangeAspect="1" noChangeArrowheads="1"/>
                      </p:cNvPicPr>
                      <p:nvPr/>
                    </p:nvPicPr>
                    <p:blipFill>
                      <a:blip r:embed="rId8"/>
                      <a:srcRect/>
                      <a:stretch>
                        <a:fillRect/>
                      </a:stretch>
                    </p:blipFill>
                    <p:spPr bwMode="auto">
                      <a:xfrm>
                        <a:off x="2526773" y="4191529"/>
                        <a:ext cx="4087812"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82019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845734" y="888999"/>
            <a:ext cx="93429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b="1" dirty="0">
                <a:latin typeface="+mn-lt"/>
                <a:cs typeface="Times New Roman" panose="02020603050405020304" pitchFamily="18" charset="0"/>
              </a:rPr>
              <a:t>Now</a:t>
            </a:r>
            <a:r>
              <a:rPr lang="en-US" sz="2400" dirty="0">
                <a:latin typeface="+mn-lt"/>
                <a:cs typeface="Times New Roman" panose="02020603050405020304" pitchFamily="18" charset="0"/>
              </a:rPr>
              <a:t>, </a:t>
            </a:r>
          </a:p>
        </p:txBody>
      </p:sp>
      <p:graphicFrame>
        <p:nvGraphicFramePr>
          <p:cNvPr id="7" name="Object 5"/>
          <p:cNvGraphicFramePr>
            <a:graphicFrameLocks noChangeAspect="1"/>
          </p:cNvGraphicFramePr>
          <p:nvPr>
            <p:extLst>
              <p:ext uri="{D42A27DB-BD31-4B8C-83A1-F6EECF244321}">
                <p14:modId xmlns:p14="http://schemas.microsoft.com/office/powerpoint/2010/main" val="1918208242"/>
              </p:ext>
            </p:extLst>
          </p:nvPr>
        </p:nvGraphicFramePr>
        <p:xfrm>
          <a:off x="2713040" y="1104900"/>
          <a:ext cx="3343275" cy="889000"/>
        </p:xfrm>
        <a:graphic>
          <a:graphicData uri="http://schemas.openxmlformats.org/presentationml/2006/ole">
            <mc:AlternateContent xmlns:mc="http://schemas.openxmlformats.org/markup-compatibility/2006">
              <mc:Choice xmlns:v="urn:schemas-microsoft-com:vml" Requires="v">
                <p:oleObj spid="_x0000_s11506" name="Equation" r:id="rId3" imgW="1854000" imgH="444240" progId="Equation.DSMT4">
                  <p:embed/>
                </p:oleObj>
              </mc:Choice>
              <mc:Fallback>
                <p:oleObj name="Equation" r:id="rId3" imgW="1854000" imgH="444240" progId="Equation.DSMT4">
                  <p:embed/>
                  <p:pic>
                    <p:nvPicPr>
                      <p:cNvPr id="0" name=""/>
                      <p:cNvPicPr>
                        <a:picLocks noChangeAspect="1" noChangeArrowheads="1"/>
                      </p:cNvPicPr>
                      <p:nvPr/>
                    </p:nvPicPr>
                    <p:blipFill>
                      <a:blip r:embed="rId4"/>
                      <a:srcRect/>
                      <a:stretch>
                        <a:fillRect/>
                      </a:stretch>
                    </p:blipFill>
                    <p:spPr bwMode="auto">
                      <a:xfrm>
                        <a:off x="2713040" y="1104900"/>
                        <a:ext cx="3343275"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1728502307"/>
              </p:ext>
            </p:extLst>
          </p:nvPr>
        </p:nvGraphicFramePr>
        <p:xfrm>
          <a:off x="2714096" y="2172232"/>
          <a:ext cx="1470025" cy="914400"/>
        </p:xfrm>
        <a:graphic>
          <a:graphicData uri="http://schemas.openxmlformats.org/presentationml/2006/ole">
            <mc:AlternateContent xmlns:mc="http://schemas.openxmlformats.org/markup-compatibility/2006">
              <mc:Choice xmlns:v="urn:schemas-microsoft-com:vml" Requires="v">
                <p:oleObj spid="_x0000_s11507" name="Equation" r:id="rId5" imgW="749160" imgH="457200" progId="Equation.DSMT4">
                  <p:embed/>
                </p:oleObj>
              </mc:Choice>
              <mc:Fallback>
                <p:oleObj name="Equation" r:id="rId5" imgW="749160" imgH="457200" progId="Equation.DSMT4">
                  <p:embed/>
                  <p:pic>
                    <p:nvPicPr>
                      <p:cNvPr id="0" name=""/>
                      <p:cNvPicPr>
                        <a:picLocks noChangeAspect="1" noChangeArrowheads="1"/>
                      </p:cNvPicPr>
                      <p:nvPr/>
                    </p:nvPicPr>
                    <p:blipFill>
                      <a:blip r:embed="rId6"/>
                      <a:srcRect/>
                      <a:stretch>
                        <a:fillRect/>
                      </a:stretch>
                    </p:blipFill>
                    <p:spPr bwMode="auto">
                      <a:xfrm>
                        <a:off x="2714096" y="2172232"/>
                        <a:ext cx="14700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4161790611"/>
              </p:ext>
            </p:extLst>
          </p:nvPr>
        </p:nvGraphicFramePr>
        <p:xfrm>
          <a:off x="2624888" y="3437003"/>
          <a:ext cx="6630988" cy="1041400"/>
        </p:xfrm>
        <a:graphic>
          <a:graphicData uri="http://schemas.openxmlformats.org/presentationml/2006/ole">
            <mc:AlternateContent xmlns:mc="http://schemas.openxmlformats.org/markup-compatibility/2006">
              <mc:Choice xmlns:v="urn:schemas-microsoft-com:vml" Requires="v">
                <p:oleObj spid="_x0000_s11508" name="Equation" r:id="rId7" imgW="3377880" imgH="520560" progId="Equation.DSMT4">
                  <p:embed/>
                </p:oleObj>
              </mc:Choice>
              <mc:Fallback>
                <p:oleObj name="Equation" r:id="rId7" imgW="3377880" imgH="520560" progId="Equation.DSMT4">
                  <p:embed/>
                  <p:pic>
                    <p:nvPicPr>
                      <p:cNvPr id="0" name=""/>
                      <p:cNvPicPr>
                        <a:picLocks noChangeAspect="1" noChangeArrowheads="1"/>
                      </p:cNvPicPr>
                      <p:nvPr/>
                    </p:nvPicPr>
                    <p:blipFill>
                      <a:blip r:embed="rId8"/>
                      <a:srcRect/>
                      <a:stretch>
                        <a:fillRect/>
                      </a:stretch>
                    </p:blipFill>
                    <p:spPr bwMode="auto">
                      <a:xfrm>
                        <a:off x="2624888" y="3437003"/>
                        <a:ext cx="6630988"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74699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457200" y="609600"/>
            <a:ext cx="50079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 typeface="Arial" panose="020B0604020202020204" pitchFamily="34" charset="0"/>
              <a:buChar char="•"/>
            </a:pPr>
            <a:r>
              <a:rPr lang="en-US" sz="2400" b="1" dirty="0">
                <a:latin typeface="+mn-lt"/>
                <a:cs typeface="Times New Roman" panose="02020603050405020304" pitchFamily="18" charset="0"/>
              </a:rPr>
              <a:t> Step 3: Standard Deviation Updating</a:t>
            </a:r>
          </a:p>
        </p:txBody>
      </p:sp>
      <p:sp>
        <p:nvSpPr>
          <p:cNvPr id="3" name="TextBox 2"/>
          <p:cNvSpPr txBox="1">
            <a:spLocks noChangeArrowheads="1"/>
          </p:cNvSpPr>
          <p:nvPr/>
        </p:nvSpPr>
        <p:spPr bwMode="auto">
          <a:xfrm>
            <a:off x="2099734" y="1244600"/>
            <a:ext cx="4192302" cy="366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a:latin typeface="Times New Roman" panose="02020603050405020304" pitchFamily="18" charset="0"/>
                <a:cs typeface="Times New Roman" panose="02020603050405020304" pitchFamily="18" charset="0"/>
              </a:rPr>
              <a:t>	</a:t>
            </a:r>
            <a:r>
              <a:rPr lang="el-GR" sz="2400" b="1" dirty="0">
                <a:latin typeface="Times New Roman" panose="02020603050405020304" pitchFamily="18" charset="0"/>
                <a:cs typeface="Times New Roman" panose="02020603050405020304" pitchFamily="18" charset="0"/>
              </a:rPr>
              <a:t>σ</a:t>
            </a:r>
            <a:r>
              <a:rPr lang="en-US" sz="2400" b="1" baseline="-25000" dirty="0" err="1">
                <a:latin typeface="Times New Roman" panose="02020603050405020304" pitchFamily="18" charset="0"/>
                <a:cs typeface="Times New Roman" panose="02020603050405020304" pitchFamily="18" charset="0"/>
              </a:rPr>
              <a:t>j,updated</a:t>
            </a:r>
            <a:r>
              <a:rPr lang="en-US" sz="2400" b="1" baseline="-250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 </a:t>
            </a:r>
            <a:r>
              <a:rPr lang="el-GR" sz="2400" b="1" dirty="0">
                <a:latin typeface="Times New Roman" panose="02020603050405020304" pitchFamily="18" charset="0"/>
                <a:cs typeface="Times New Roman" panose="02020603050405020304" pitchFamily="18" charset="0"/>
              </a:rPr>
              <a:t>σ</a:t>
            </a:r>
            <a:r>
              <a:rPr lang="en-US" sz="2400" b="1" baseline="-25000" dirty="0" err="1">
                <a:latin typeface="Times New Roman" panose="02020603050405020304" pitchFamily="18" charset="0"/>
                <a:cs typeface="Times New Roman" panose="02020603050405020304" pitchFamily="18" charset="0"/>
              </a:rPr>
              <a:t>j,previous</a:t>
            </a:r>
            <a:r>
              <a:rPr lang="en-US" sz="2400" b="1" dirty="0">
                <a:latin typeface="Times New Roman" panose="02020603050405020304" pitchFamily="18" charset="0"/>
                <a:cs typeface="Times New Roman" panose="02020603050405020304" pitchFamily="18" charset="0"/>
              </a:rPr>
              <a:t> + </a:t>
            </a:r>
            <a:r>
              <a:rPr lang="el-GR" sz="2400" b="1" dirty="0">
                <a:latin typeface="Times New Roman" panose="02020603050405020304" pitchFamily="18" charset="0"/>
                <a:cs typeface="Times New Roman" panose="02020603050405020304" pitchFamily="18" charset="0"/>
              </a:rPr>
              <a:t>Δσ</a:t>
            </a:r>
            <a:r>
              <a:rPr lang="en-US" sz="2400" b="1" baseline="-25000" dirty="0">
                <a:latin typeface="Times New Roman" panose="02020603050405020304" pitchFamily="18" charset="0"/>
                <a:cs typeface="Times New Roman" panose="02020603050405020304" pitchFamily="18" charset="0"/>
              </a:rPr>
              <a:t>j</a:t>
            </a:r>
          </a:p>
          <a:p>
            <a:pPr eaLnBrk="1" hangingPunct="1"/>
            <a:endParaRPr lang="en-US" sz="2400" b="1" baseline="-250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b="1" dirty="0">
                <a:latin typeface="+mn-lt"/>
                <a:cs typeface="Times New Roman" panose="02020603050405020304" pitchFamily="18" charset="0"/>
              </a:rPr>
              <a:t>Now,</a:t>
            </a:r>
          </a:p>
          <a:p>
            <a:pPr eaLnBrk="1" hangingPunct="1"/>
            <a:endParaRPr lang="en-US" sz="24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b="1" dirty="0">
                <a:latin typeface="+mn-lt"/>
                <a:cs typeface="Times New Roman" panose="02020603050405020304" pitchFamily="18" charset="0"/>
              </a:rPr>
              <a:t>where</a:t>
            </a:r>
          </a:p>
          <a:p>
            <a:pPr eaLnBrk="1" hangingPunct="1"/>
            <a:endParaRPr lang="en-US" sz="24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p:txBody>
      </p:sp>
      <p:graphicFrame>
        <p:nvGraphicFramePr>
          <p:cNvPr id="4" name="Object 2"/>
          <p:cNvGraphicFramePr>
            <a:graphicFrameLocks noChangeAspect="1"/>
          </p:cNvGraphicFramePr>
          <p:nvPr>
            <p:extLst>
              <p:ext uri="{D42A27DB-BD31-4B8C-83A1-F6EECF244321}">
                <p14:modId xmlns:p14="http://schemas.microsoft.com/office/powerpoint/2010/main" val="590125932"/>
              </p:ext>
            </p:extLst>
          </p:nvPr>
        </p:nvGraphicFramePr>
        <p:xfrm>
          <a:off x="2971800" y="2025122"/>
          <a:ext cx="4505325" cy="962025"/>
        </p:xfrm>
        <a:graphic>
          <a:graphicData uri="http://schemas.openxmlformats.org/presentationml/2006/ole">
            <mc:AlternateContent xmlns:mc="http://schemas.openxmlformats.org/markup-compatibility/2006">
              <mc:Choice xmlns:v="urn:schemas-microsoft-com:vml" Requires="v">
                <p:oleObj spid="_x0000_s4384" name="Equation" r:id="rId3" imgW="2539800" imgH="533160" progId="Equation.DSMT4">
                  <p:embed/>
                </p:oleObj>
              </mc:Choice>
              <mc:Fallback>
                <p:oleObj name="Equation" r:id="rId3" imgW="2539800" imgH="533160" progId="Equation.DSMT4">
                  <p:embed/>
                  <p:pic>
                    <p:nvPicPr>
                      <p:cNvPr id="0" name=""/>
                      <p:cNvPicPr>
                        <a:picLocks noChangeAspect="1" noChangeArrowheads="1"/>
                      </p:cNvPicPr>
                      <p:nvPr/>
                    </p:nvPicPr>
                    <p:blipFill>
                      <a:blip r:embed="rId4"/>
                      <a:srcRect/>
                      <a:stretch>
                        <a:fillRect/>
                      </a:stretch>
                    </p:blipFill>
                    <p:spPr bwMode="auto">
                      <a:xfrm>
                        <a:off x="2971800" y="2025122"/>
                        <a:ext cx="4505325"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ext uri="{D42A27DB-BD31-4B8C-83A1-F6EECF244321}">
                <p14:modId xmlns:p14="http://schemas.microsoft.com/office/powerpoint/2010/main" val="4029880663"/>
              </p:ext>
            </p:extLst>
          </p:nvPr>
        </p:nvGraphicFramePr>
        <p:xfrm>
          <a:off x="3076575" y="3427238"/>
          <a:ext cx="2478087" cy="1039812"/>
        </p:xfrm>
        <a:graphic>
          <a:graphicData uri="http://schemas.openxmlformats.org/presentationml/2006/ole">
            <mc:AlternateContent xmlns:mc="http://schemas.openxmlformats.org/markup-compatibility/2006">
              <mc:Choice xmlns:v="urn:schemas-microsoft-com:vml" Requires="v">
                <p:oleObj spid="_x0000_s4385" name="Equation" r:id="rId5" imgW="1396800" imgH="533160" progId="Equation.DSMT4">
                  <p:embed/>
                </p:oleObj>
              </mc:Choice>
              <mc:Fallback>
                <p:oleObj name="Equation" r:id="rId5" imgW="1396800" imgH="533160" progId="Equation.DSMT4">
                  <p:embed/>
                  <p:pic>
                    <p:nvPicPr>
                      <p:cNvPr id="0" name=""/>
                      <p:cNvPicPr>
                        <a:picLocks noChangeAspect="1" noChangeArrowheads="1"/>
                      </p:cNvPicPr>
                      <p:nvPr/>
                    </p:nvPicPr>
                    <p:blipFill>
                      <a:blip r:embed="rId6"/>
                      <a:srcRect/>
                      <a:stretch>
                        <a:fillRect/>
                      </a:stretch>
                    </p:blipFill>
                    <p:spPr bwMode="auto">
                      <a:xfrm>
                        <a:off x="3076575" y="3427238"/>
                        <a:ext cx="2478087" cy="103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58314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1335695" y="-874415"/>
            <a:ext cx="110799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a:latin typeface="Times New Roman" panose="02020603050405020304" pitchFamily="18" charset="0"/>
                <a:cs typeface="Times New Roman" panose="02020603050405020304" pitchFamily="18" charset="0"/>
              </a:rPr>
              <a:t>	</a:t>
            </a:r>
            <a:endParaRPr lang="en-US" sz="2400" baseline="-250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endParaRPr lang="en-US" sz="2400" dirty="0">
              <a:latin typeface="Times New Roman" panose="02020603050405020304" pitchFamily="18" charset="0"/>
              <a:cs typeface="Times New Roman" panose="02020603050405020304" pitchFamily="18" charset="0"/>
            </a:endParaRPr>
          </a:p>
          <a:p>
            <a:pPr eaLnBrk="1" hangingPunct="1"/>
            <a:r>
              <a:rPr lang="en-US" sz="2400" b="1" dirty="0">
                <a:latin typeface="+mn-lt"/>
                <a:cs typeface="Times New Roman" panose="02020603050405020304" pitchFamily="18" charset="0"/>
              </a:rPr>
              <a:t>Now,</a:t>
            </a:r>
          </a:p>
        </p:txBody>
      </p:sp>
      <p:graphicFrame>
        <p:nvGraphicFramePr>
          <p:cNvPr id="6" name="Object 4"/>
          <p:cNvGraphicFramePr>
            <a:graphicFrameLocks noChangeAspect="1"/>
          </p:cNvGraphicFramePr>
          <p:nvPr>
            <p:extLst>
              <p:ext uri="{D42A27DB-BD31-4B8C-83A1-F6EECF244321}">
                <p14:modId xmlns:p14="http://schemas.microsoft.com/office/powerpoint/2010/main" val="408399632"/>
              </p:ext>
            </p:extLst>
          </p:nvPr>
        </p:nvGraphicFramePr>
        <p:xfrm>
          <a:off x="2189202" y="823911"/>
          <a:ext cx="4213225" cy="939800"/>
        </p:xfrm>
        <a:graphic>
          <a:graphicData uri="http://schemas.openxmlformats.org/presentationml/2006/ole">
            <mc:AlternateContent xmlns:mc="http://schemas.openxmlformats.org/markup-compatibility/2006">
              <mc:Choice xmlns:v="urn:schemas-microsoft-com:vml" Requires="v">
                <p:oleObj spid="_x0000_s12562" name="Equation" r:id="rId3" imgW="2145960" imgH="469800" progId="Equation.DSMT4">
                  <p:embed/>
                </p:oleObj>
              </mc:Choice>
              <mc:Fallback>
                <p:oleObj name="Equation" r:id="rId3" imgW="2145960" imgH="469800" progId="Equation.DSMT4">
                  <p:embed/>
                  <p:pic>
                    <p:nvPicPr>
                      <p:cNvPr id="0" name=""/>
                      <p:cNvPicPr>
                        <a:picLocks noChangeAspect="1" noChangeArrowheads="1"/>
                      </p:cNvPicPr>
                      <p:nvPr/>
                    </p:nvPicPr>
                    <p:blipFill>
                      <a:blip r:embed="rId4"/>
                      <a:srcRect/>
                      <a:stretch>
                        <a:fillRect/>
                      </a:stretch>
                    </p:blipFill>
                    <p:spPr bwMode="auto">
                      <a:xfrm>
                        <a:off x="2189202" y="823911"/>
                        <a:ext cx="4213225" cy="93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5"/>
          <p:cNvGraphicFramePr>
            <a:graphicFrameLocks noChangeAspect="1"/>
          </p:cNvGraphicFramePr>
          <p:nvPr>
            <p:extLst>
              <p:ext uri="{D42A27DB-BD31-4B8C-83A1-F6EECF244321}">
                <p14:modId xmlns:p14="http://schemas.microsoft.com/office/powerpoint/2010/main" val="427112125"/>
              </p:ext>
            </p:extLst>
          </p:nvPr>
        </p:nvGraphicFramePr>
        <p:xfrm>
          <a:off x="2189202" y="2018506"/>
          <a:ext cx="3252788" cy="889000"/>
        </p:xfrm>
        <a:graphic>
          <a:graphicData uri="http://schemas.openxmlformats.org/presentationml/2006/ole">
            <mc:AlternateContent xmlns:mc="http://schemas.openxmlformats.org/markup-compatibility/2006">
              <mc:Choice xmlns:v="urn:schemas-microsoft-com:vml" Requires="v">
                <p:oleObj spid="_x0000_s12563" name="Equation" r:id="rId5" imgW="1803240" imgH="444240" progId="Equation.DSMT4">
                  <p:embed/>
                </p:oleObj>
              </mc:Choice>
              <mc:Fallback>
                <p:oleObj name="Equation" r:id="rId5" imgW="1803240" imgH="444240" progId="Equation.DSMT4">
                  <p:embed/>
                  <p:pic>
                    <p:nvPicPr>
                      <p:cNvPr id="0" name=""/>
                      <p:cNvPicPr>
                        <a:picLocks noChangeAspect="1" noChangeArrowheads="1"/>
                      </p:cNvPicPr>
                      <p:nvPr/>
                    </p:nvPicPr>
                    <p:blipFill>
                      <a:blip r:embed="rId6"/>
                      <a:srcRect/>
                      <a:stretch>
                        <a:fillRect/>
                      </a:stretch>
                    </p:blipFill>
                    <p:spPr bwMode="auto">
                      <a:xfrm>
                        <a:off x="2189202" y="2018506"/>
                        <a:ext cx="3252788"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3626741798"/>
              </p:ext>
            </p:extLst>
          </p:nvPr>
        </p:nvGraphicFramePr>
        <p:xfrm>
          <a:off x="2189202" y="3162301"/>
          <a:ext cx="1520825" cy="914400"/>
        </p:xfrm>
        <a:graphic>
          <a:graphicData uri="http://schemas.openxmlformats.org/presentationml/2006/ole">
            <mc:AlternateContent xmlns:mc="http://schemas.openxmlformats.org/markup-compatibility/2006">
              <mc:Choice xmlns:v="urn:schemas-microsoft-com:vml" Requires="v">
                <p:oleObj spid="_x0000_s12564" name="Equation" r:id="rId7" imgW="774360" imgH="457200" progId="Equation.DSMT4">
                  <p:embed/>
                </p:oleObj>
              </mc:Choice>
              <mc:Fallback>
                <p:oleObj name="Equation" r:id="rId7" imgW="774360" imgH="457200" progId="Equation.DSMT4">
                  <p:embed/>
                  <p:pic>
                    <p:nvPicPr>
                      <p:cNvPr id="0" name=""/>
                      <p:cNvPicPr>
                        <a:picLocks noChangeAspect="1" noChangeArrowheads="1"/>
                      </p:cNvPicPr>
                      <p:nvPr/>
                    </p:nvPicPr>
                    <p:blipFill>
                      <a:blip r:embed="rId8"/>
                      <a:srcRect/>
                      <a:stretch>
                        <a:fillRect/>
                      </a:stretch>
                    </p:blipFill>
                    <p:spPr bwMode="auto">
                      <a:xfrm>
                        <a:off x="2189202" y="3162301"/>
                        <a:ext cx="15208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937583774"/>
              </p:ext>
            </p:extLst>
          </p:nvPr>
        </p:nvGraphicFramePr>
        <p:xfrm>
          <a:off x="2189202" y="4076701"/>
          <a:ext cx="7131050" cy="1320800"/>
        </p:xfrm>
        <a:graphic>
          <a:graphicData uri="http://schemas.openxmlformats.org/presentationml/2006/ole">
            <mc:AlternateContent xmlns:mc="http://schemas.openxmlformats.org/markup-compatibility/2006">
              <mc:Choice xmlns:v="urn:schemas-microsoft-com:vml" Requires="v">
                <p:oleObj spid="_x0000_s12565" name="Equation" r:id="rId9" imgW="3632040" imgH="660240" progId="Equation.DSMT4">
                  <p:embed/>
                </p:oleObj>
              </mc:Choice>
              <mc:Fallback>
                <p:oleObj name="Equation" r:id="rId9" imgW="3632040" imgH="660240" progId="Equation.DSMT4">
                  <p:embed/>
                  <p:pic>
                    <p:nvPicPr>
                      <p:cNvPr id="0" name=""/>
                      <p:cNvPicPr>
                        <a:picLocks noChangeAspect="1" noChangeArrowheads="1"/>
                      </p:cNvPicPr>
                      <p:nvPr/>
                    </p:nvPicPr>
                    <p:blipFill>
                      <a:blip r:embed="rId10"/>
                      <a:srcRect/>
                      <a:stretch>
                        <a:fillRect/>
                      </a:stretch>
                    </p:blipFill>
                    <p:spPr bwMode="auto">
                      <a:xfrm>
                        <a:off x="2189202" y="4076701"/>
                        <a:ext cx="713105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94031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sp>
        <p:nvSpPr>
          <p:cNvPr id="7" name="TextBox 6"/>
          <p:cNvSpPr txBox="1"/>
          <p:nvPr/>
        </p:nvSpPr>
        <p:spPr>
          <a:xfrm>
            <a:off x="375803" y="772057"/>
            <a:ext cx="6388412"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Numerical Example</a:t>
            </a:r>
          </a:p>
        </p:txBody>
      </p:sp>
      <p:sp>
        <p:nvSpPr>
          <p:cNvPr id="9" name="TextBox 8"/>
          <p:cNvSpPr txBox="1"/>
          <p:nvPr/>
        </p:nvSpPr>
        <p:spPr>
          <a:xfrm>
            <a:off x="344272" y="2351567"/>
            <a:ext cx="6781742" cy="1569660"/>
          </a:xfrm>
          <a:prstGeom prst="rect">
            <a:avLst/>
          </a:prstGeom>
          <a:noFill/>
        </p:spPr>
        <p:txBody>
          <a:bodyPr wrap="square" rtlCol="0">
            <a:spAutoFit/>
          </a:bodyPr>
          <a:lstStyle/>
          <a:p>
            <a:pPr algn="just">
              <a:buFont typeface="Arial" charset="0"/>
              <a:buChar char="•"/>
            </a:pPr>
            <a:r>
              <a:rPr lang="en-US" sz="2400" b="1" dirty="0">
                <a:solidFill>
                  <a:prstClr val="black"/>
                </a:solidFill>
                <a:cs typeface="Times New Roman" pitchFamily="18" charset="0"/>
              </a:rPr>
              <a:t>A radial basis function neural network (RBFNN) is to be used to model input-output relationships of an engineering process having four inputs and one output, as shown in Figure.</a:t>
            </a:r>
          </a:p>
        </p:txBody>
      </p:sp>
    </p:spTree>
    <p:extLst>
      <p:ext uri="{BB962C8B-B14F-4D97-AF65-F5344CB8AC3E}">
        <p14:creationId xmlns:p14="http://schemas.microsoft.com/office/powerpoint/2010/main" val="330618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533400" y="757067"/>
            <a:ext cx="58849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000" b="1" i="0" u="none" strike="noStrike" kern="1200" cap="none" spc="0" normalizeH="0" baseline="0" noProof="0" dirty="0">
                <a:ln>
                  <a:noFill/>
                </a:ln>
                <a:solidFill>
                  <a:srgbClr val="002060"/>
                </a:solidFill>
                <a:effectLst/>
                <a:uLnTx/>
                <a:uFillTx/>
                <a:latin typeface="Georgia" panose="02040502050405020303" pitchFamily="18" charset="0"/>
                <a:ea typeface="+mn-ea"/>
                <a:cs typeface="Times New Roman" panose="02020603050405020304" pitchFamily="18" charset="0"/>
              </a:rPr>
              <a:t>Forward Calculations</a:t>
            </a:r>
          </a:p>
        </p:txBody>
      </p:sp>
      <p:grpSp>
        <p:nvGrpSpPr>
          <p:cNvPr id="5" name="Group 4"/>
          <p:cNvGrpSpPr/>
          <p:nvPr/>
        </p:nvGrpSpPr>
        <p:grpSpPr>
          <a:xfrm>
            <a:off x="260009" y="1887682"/>
            <a:ext cx="9136600" cy="4832092"/>
            <a:chOff x="270400" y="1420091"/>
            <a:chExt cx="9136600" cy="4832092"/>
          </a:xfrm>
        </p:grpSpPr>
        <p:sp>
          <p:nvSpPr>
            <p:cNvPr id="3" name="TextBox 3"/>
            <p:cNvSpPr txBox="1">
              <a:spLocks noChangeArrowheads="1"/>
            </p:cNvSpPr>
            <p:nvPr/>
          </p:nvSpPr>
          <p:spPr bwMode="auto">
            <a:xfrm>
              <a:off x="270400" y="1420091"/>
              <a:ext cx="166423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 Step 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 Step 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p:txBody>
        </p:sp>
        <p:sp>
          <p:nvSpPr>
            <p:cNvPr id="4" name="TextBox 4"/>
            <p:cNvSpPr txBox="1">
              <a:spLocks noChangeArrowheads="1"/>
            </p:cNvSpPr>
            <p:nvPr/>
          </p:nvSpPr>
          <p:spPr bwMode="auto">
            <a:xfrm>
              <a:off x="1934638" y="1492827"/>
              <a:ext cx="7472362"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Determination of the outputs of input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I</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Oi</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I</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Ii</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where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i</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1, 2, . . . . ., 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Calculation of inputs of hidden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H</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Ij</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v</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1j</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I</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O1</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  .+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ij</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I</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Oi</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v</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Mj</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I</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OM</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where j = 1, 2, . . . . . ,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Determination of the outputs of hidden neurons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p:grpSp>
    </p:spTree>
    <p:extLst>
      <p:ext uri="{BB962C8B-B14F-4D97-AF65-F5344CB8AC3E}">
        <p14:creationId xmlns:p14="http://schemas.microsoft.com/office/powerpoint/2010/main" val="33928836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p:grpSp>
        <p:nvGrpSpPr>
          <p:cNvPr id="8" name="Group 7"/>
          <p:cNvGrpSpPr/>
          <p:nvPr/>
        </p:nvGrpSpPr>
        <p:grpSpPr>
          <a:xfrm>
            <a:off x="367684" y="930164"/>
            <a:ext cx="9464976" cy="4764200"/>
            <a:chOff x="367684" y="930164"/>
            <a:chExt cx="9464976" cy="4764200"/>
          </a:xfrm>
        </p:grpSpPr>
        <p:sp>
          <p:nvSpPr>
            <p:cNvPr id="4" name="Oval 3"/>
            <p:cNvSpPr/>
            <p:nvPr/>
          </p:nvSpPr>
          <p:spPr>
            <a:xfrm>
              <a:off x="5234152" y="1324295"/>
              <a:ext cx="646386" cy="6306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prstClr val="black"/>
                  </a:solidFill>
                </a:rPr>
                <a:t>1</a:t>
              </a:r>
            </a:p>
          </p:txBody>
        </p:sp>
        <p:sp>
          <p:nvSpPr>
            <p:cNvPr id="5" name="Oval 4"/>
            <p:cNvSpPr/>
            <p:nvPr/>
          </p:nvSpPr>
          <p:spPr>
            <a:xfrm>
              <a:off x="5228892" y="2611847"/>
              <a:ext cx="646386" cy="6306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prstClr val="black"/>
                  </a:solidFill>
                </a:rPr>
                <a:t>2</a:t>
              </a:r>
            </a:p>
          </p:txBody>
        </p:sp>
        <p:sp>
          <p:nvSpPr>
            <p:cNvPr id="6" name="Oval 5"/>
            <p:cNvSpPr/>
            <p:nvPr/>
          </p:nvSpPr>
          <p:spPr>
            <a:xfrm>
              <a:off x="5239398" y="4025527"/>
              <a:ext cx="646386" cy="6306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prstClr val="black"/>
                  </a:solidFill>
                </a:rPr>
                <a:t>3</a:t>
              </a:r>
            </a:p>
          </p:txBody>
        </p:sp>
        <p:sp>
          <p:nvSpPr>
            <p:cNvPr id="7" name="Oval 6"/>
            <p:cNvSpPr/>
            <p:nvPr/>
          </p:nvSpPr>
          <p:spPr>
            <a:xfrm>
              <a:off x="7341536" y="2611847"/>
              <a:ext cx="646386" cy="63062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600" b="1" dirty="0">
                  <a:solidFill>
                    <a:prstClr val="black"/>
                  </a:solidFill>
                </a:rPr>
                <a:t>1</a:t>
              </a:r>
            </a:p>
          </p:txBody>
        </p:sp>
        <p:cxnSp>
          <p:nvCxnSpPr>
            <p:cNvPr id="9" name="Straight Arrow Connector 8"/>
            <p:cNvCxnSpPr>
              <a:stCxn id="5" idx="6"/>
              <a:endCxn id="7" idx="2"/>
            </p:cNvCxnSpPr>
            <p:nvPr/>
          </p:nvCxnSpPr>
          <p:spPr>
            <a:xfrm>
              <a:off x="5875278" y="2927158"/>
              <a:ext cx="1466258" cy="1588"/>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4" idx="6"/>
            </p:cNvCxnSpPr>
            <p:nvPr/>
          </p:nvCxnSpPr>
          <p:spPr>
            <a:xfrm>
              <a:off x="5880538" y="1639606"/>
              <a:ext cx="1518802" cy="1141986"/>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12" name="Straight Arrow Connector 11"/>
            <p:cNvCxnSpPr>
              <a:stCxn id="6" idx="6"/>
            </p:cNvCxnSpPr>
            <p:nvPr/>
          </p:nvCxnSpPr>
          <p:spPr>
            <a:xfrm flipV="1">
              <a:off x="5885784" y="3191508"/>
              <a:ext cx="1576620" cy="114933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7982662" y="2937664"/>
              <a:ext cx="1466258" cy="1588"/>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15" name="Oval 14"/>
            <p:cNvSpPr/>
            <p:nvPr/>
          </p:nvSpPr>
          <p:spPr>
            <a:xfrm>
              <a:off x="1813034" y="1450429"/>
              <a:ext cx="204952" cy="2207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1823540" y="2406895"/>
              <a:ext cx="204952" cy="2207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1834046" y="3347595"/>
              <a:ext cx="204952" cy="2207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1849812" y="4419683"/>
              <a:ext cx="204952" cy="2207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endParaRPr>
            </a:p>
          </p:txBody>
        </p:sp>
        <p:cxnSp>
          <p:nvCxnSpPr>
            <p:cNvPr id="19" name="Straight Arrow Connector 18"/>
            <p:cNvCxnSpPr/>
            <p:nvPr/>
          </p:nvCxnSpPr>
          <p:spPr>
            <a:xfrm>
              <a:off x="367684" y="1581788"/>
              <a:ext cx="1466258" cy="1588"/>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378190" y="2522488"/>
              <a:ext cx="1466258" cy="1588"/>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378190" y="3452682"/>
              <a:ext cx="1466258" cy="1588"/>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372930" y="4535276"/>
              <a:ext cx="1466258" cy="1588"/>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28" name="Straight Arrow Connector 27"/>
            <p:cNvCxnSpPr>
              <a:stCxn id="15" idx="6"/>
              <a:endCxn id="4" idx="2"/>
            </p:cNvCxnSpPr>
            <p:nvPr/>
          </p:nvCxnSpPr>
          <p:spPr>
            <a:xfrm>
              <a:off x="2017986" y="1560788"/>
              <a:ext cx="3216166" cy="7881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5" idx="6"/>
              <a:endCxn id="5" idx="2"/>
            </p:cNvCxnSpPr>
            <p:nvPr/>
          </p:nvCxnSpPr>
          <p:spPr>
            <a:xfrm>
              <a:off x="2017986" y="1560788"/>
              <a:ext cx="3210906" cy="13663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5" idx="6"/>
              <a:endCxn id="6" idx="2"/>
            </p:cNvCxnSpPr>
            <p:nvPr/>
          </p:nvCxnSpPr>
          <p:spPr>
            <a:xfrm>
              <a:off x="2017986" y="1560788"/>
              <a:ext cx="3221412" cy="278005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2044126" y="1765738"/>
              <a:ext cx="3158495" cy="767256"/>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40" name="Straight Arrow Connector 39"/>
            <p:cNvCxnSpPr>
              <a:stCxn id="16" idx="6"/>
            </p:cNvCxnSpPr>
            <p:nvPr/>
          </p:nvCxnSpPr>
          <p:spPr>
            <a:xfrm>
              <a:off x="2028492" y="2517254"/>
              <a:ext cx="3174129" cy="525491"/>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16" idx="6"/>
            </p:cNvCxnSpPr>
            <p:nvPr/>
          </p:nvCxnSpPr>
          <p:spPr>
            <a:xfrm>
              <a:off x="2028492" y="2517254"/>
              <a:ext cx="3189894" cy="1975918"/>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46" name="Straight Arrow Connector 45"/>
            <p:cNvCxnSpPr>
              <a:endCxn id="4" idx="3"/>
            </p:cNvCxnSpPr>
            <p:nvPr/>
          </p:nvCxnSpPr>
          <p:spPr>
            <a:xfrm flipV="1">
              <a:off x="2038998" y="1862564"/>
              <a:ext cx="3289815" cy="162692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48" name="Straight Arrow Connector 47"/>
            <p:cNvCxnSpPr>
              <a:stCxn id="17" idx="5"/>
              <a:endCxn id="5" idx="3"/>
            </p:cNvCxnSpPr>
            <p:nvPr/>
          </p:nvCxnSpPr>
          <p:spPr>
            <a:xfrm rot="5400000" flipH="1" flipV="1">
              <a:off x="3473331" y="1685768"/>
              <a:ext cx="385873" cy="331457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51" name="Straight Arrow Connector 50"/>
            <p:cNvCxnSpPr>
              <a:stCxn id="17" idx="5"/>
            </p:cNvCxnSpPr>
            <p:nvPr/>
          </p:nvCxnSpPr>
          <p:spPr>
            <a:xfrm rot="16200000" flipH="1">
              <a:off x="3095681" y="2449291"/>
              <a:ext cx="1051777" cy="3225172"/>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V="1">
              <a:off x="2066788" y="1954924"/>
              <a:ext cx="3372318" cy="2584828"/>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56" name="Straight Arrow Connector 55"/>
            <p:cNvCxnSpPr>
              <a:stCxn id="18" idx="5"/>
            </p:cNvCxnSpPr>
            <p:nvPr/>
          </p:nvCxnSpPr>
          <p:spPr>
            <a:xfrm rot="5400000" flipH="1" flipV="1">
              <a:off x="3020204" y="2268006"/>
              <a:ext cx="1344615" cy="3335527"/>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cxnSp>
          <p:nvCxnSpPr>
            <p:cNvPr id="59" name="Straight Arrow Connector 58"/>
            <p:cNvCxnSpPr>
              <a:stCxn id="18" idx="5"/>
            </p:cNvCxnSpPr>
            <p:nvPr/>
          </p:nvCxnSpPr>
          <p:spPr>
            <a:xfrm rot="16200000" flipH="1">
              <a:off x="3639606" y="2993220"/>
              <a:ext cx="58516" cy="3288230"/>
            </a:xfrm>
            <a:prstGeom prst="straightConnector1">
              <a:avLst/>
            </a:prstGeom>
            <a:ln w="38100">
              <a:tailEnd type="arrow"/>
            </a:ln>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1639613" y="930164"/>
              <a:ext cx="441435" cy="646331"/>
            </a:xfrm>
            <a:prstGeom prst="rect">
              <a:avLst/>
            </a:prstGeom>
            <a:noFill/>
          </p:spPr>
          <p:txBody>
            <a:bodyPr wrap="square" rtlCol="0">
              <a:spAutoFit/>
            </a:bodyPr>
            <a:lstStyle/>
            <a:p>
              <a:r>
                <a:rPr lang="en-US" sz="3600" b="1" dirty="0">
                  <a:solidFill>
                    <a:prstClr val="black"/>
                  </a:solidFill>
                </a:rPr>
                <a:t>1</a:t>
              </a:r>
            </a:p>
          </p:txBody>
        </p:sp>
        <p:sp>
          <p:nvSpPr>
            <p:cNvPr id="63" name="TextBox 62"/>
            <p:cNvSpPr txBox="1"/>
            <p:nvPr/>
          </p:nvSpPr>
          <p:spPr>
            <a:xfrm>
              <a:off x="1634353" y="1902396"/>
              <a:ext cx="441435" cy="646331"/>
            </a:xfrm>
            <a:prstGeom prst="rect">
              <a:avLst/>
            </a:prstGeom>
            <a:noFill/>
          </p:spPr>
          <p:txBody>
            <a:bodyPr wrap="square" rtlCol="0">
              <a:spAutoFit/>
            </a:bodyPr>
            <a:lstStyle/>
            <a:p>
              <a:r>
                <a:rPr lang="en-US" sz="3600" b="1" dirty="0">
                  <a:solidFill>
                    <a:prstClr val="black"/>
                  </a:solidFill>
                </a:rPr>
                <a:t>2</a:t>
              </a:r>
            </a:p>
          </p:txBody>
        </p:sp>
        <p:sp>
          <p:nvSpPr>
            <p:cNvPr id="64" name="TextBox 63"/>
            <p:cNvSpPr txBox="1"/>
            <p:nvPr/>
          </p:nvSpPr>
          <p:spPr>
            <a:xfrm>
              <a:off x="1629093" y="2843096"/>
              <a:ext cx="441435" cy="646331"/>
            </a:xfrm>
            <a:prstGeom prst="rect">
              <a:avLst/>
            </a:prstGeom>
            <a:noFill/>
          </p:spPr>
          <p:txBody>
            <a:bodyPr wrap="square" rtlCol="0">
              <a:spAutoFit/>
            </a:bodyPr>
            <a:lstStyle/>
            <a:p>
              <a:r>
                <a:rPr lang="en-US" sz="3600" b="1" dirty="0">
                  <a:solidFill>
                    <a:prstClr val="black"/>
                  </a:solidFill>
                </a:rPr>
                <a:t>3</a:t>
              </a:r>
            </a:p>
          </p:txBody>
        </p:sp>
        <p:sp>
          <p:nvSpPr>
            <p:cNvPr id="65" name="TextBox 64"/>
            <p:cNvSpPr txBox="1"/>
            <p:nvPr/>
          </p:nvSpPr>
          <p:spPr>
            <a:xfrm>
              <a:off x="1613327" y="3930950"/>
              <a:ext cx="441435" cy="646331"/>
            </a:xfrm>
            <a:prstGeom prst="rect">
              <a:avLst/>
            </a:prstGeom>
            <a:noFill/>
          </p:spPr>
          <p:txBody>
            <a:bodyPr wrap="square" rtlCol="0">
              <a:spAutoFit/>
            </a:bodyPr>
            <a:lstStyle/>
            <a:p>
              <a:r>
                <a:rPr lang="en-US" sz="3600" b="1" dirty="0">
                  <a:solidFill>
                    <a:prstClr val="black"/>
                  </a:solidFill>
                </a:rPr>
                <a:t>4</a:t>
              </a:r>
            </a:p>
          </p:txBody>
        </p:sp>
        <p:sp>
          <p:nvSpPr>
            <p:cNvPr id="66" name="TextBox 65"/>
            <p:cNvSpPr txBox="1"/>
            <p:nvPr/>
          </p:nvSpPr>
          <p:spPr>
            <a:xfrm>
              <a:off x="9391225" y="2611866"/>
              <a:ext cx="441435" cy="646331"/>
            </a:xfrm>
            <a:prstGeom prst="rect">
              <a:avLst/>
            </a:prstGeom>
            <a:noFill/>
          </p:spPr>
          <p:txBody>
            <a:bodyPr wrap="square" rtlCol="0">
              <a:spAutoFit/>
            </a:bodyPr>
            <a:lstStyle/>
            <a:p>
              <a:r>
                <a:rPr lang="en-US" sz="3600" b="1" dirty="0">
                  <a:solidFill>
                    <a:prstClr val="black"/>
                  </a:solidFill>
                </a:rPr>
                <a:t>O</a:t>
              </a:r>
            </a:p>
          </p:txBody>
        </p:sp>
        <p:sp>
          <p:nvSpPr>
            <p:cNvPr id="67" name="TextBox 66"/>
            <p:cNvSpPr txBox="1"/>
            <p:nvPr/>
          </p:nvSpPr>
          <p:spPr>
            <a:xfrm>
              <a:off x="867066" y="4698224"/>
              <a:ext cx="2222984" cy="523220"/>
            </a:xfrm>
            <a:prstGeom prst="rect">
              <a:avLst/>
            </a:prstGeom>
            <a:noFill/>
          </p:spPr>
          <p:txBody>
            <a:bodyPr wrap="square" rtlCol="0">
              <a:spAutoFit/>
            </a:bodyPr>
            <a:lstStyle/>
            <a:p>
              <a:r>
                <a:rPr lang="en-US" sz="2800" b="1" dirty="0">
                  <a:solidFill>
                    <a:prstClr val="black"/>
                  </a:solidFill>
                </a:rPr>
                <a:t>Input Nodes</a:t>
              </a:r>
            </a:p>
          </p:txBody>
        </p:sp>
        <p:sp>
          <p:nvSpPr>
            <p:cNvPr id="68" name="TextBox 67"/>
            <p:cNvSpPr txBox="1"/>
            <p:nvPr/>
          </p:nvSpPr>
          <p:spPr>
            <a:xfrm>
              <a:off x="3321327" y="4740257"/>
              <a:ext cx="5255113" cy="954107"/>
            </a:xfrm>
            <a:prstGeom prst="rect">
              <a:avLst/>
            </a:prstGeom>
            <a:noFill/>
          </p:spPr>
          <p:txBody>
            <a:bodyPr wrap="square" rtlCol="0">
              <a:spAutoFit/>
            </a:bodyPr>
            <a:lstStyle/>
            <a:p>
              <a:pPr algn="ctr"/>
              <a:r>
                <a:rPr lang="en-US" sz="2800" b="1" dirty="0">
                  <a:solidFill>
                    <a:prstClr val="black"/>
                  </a:solidFill>
                </a:rPr>
                <a:t>Hidden Layer</a:t>
              </a:r>
            </a:p>
            <a:p>
              <a:pPr algn="ctr"/>
              <a:r>
                <a:rPr lang="en-US" sz="2800" b="1" dirty="0">
                  <a:solidFill>
                    <a:prstClr val="black"/>
                  </a:solidFill>
                </a:rPr>
                <a:t>Inverse multi-quadratic function</a:t>
              </a:r>
            </a:p>
          </p:txBody>
        </p:sp>
        <p:sp>
          <p:nvSpPr>
            <p:cNvPr id="69" name="TextBox 68"/>
            <p:cNvSpPr txBox="1"/>
            <p:nvPr/>
          </p:nvSpPr>
          <p:spPr>
            <a:xfrm>
              <a:off x="7209141" y="3375634"/>
              <a:ext cx="2207172" cy="954107"/>
            </a:xfrm>
            <a:prstGeom prst="rect">
              <a:avLst/>
            </a:prstGeom>
            <a:noFill/>
          </p:spPr>
          <p:txBody>
            <a:bodyPr wrap="square" rtlCol="0">
              <a:spAutoFit/>
            </a:bodyPr>
            <a:lstStyle/>
            <a:p>
              <a:pPr algn="ctr"/>
              <a:r>
                <a:rPr lang="en-US" sz="2800" b="1" dirty="0">
                  <a:solidFill>
                    <a:prstClr val="black"/>
                  </a:solidFill>
                </a:rPr>
                <a:t>Output Layer</a:t>
              </a:r>
            </a:p>
            <a:p>
              <a:pPr algn="ctr"/>
              <a:r>
                <a:rPr lang="en-US" sz="2800" b="1" dirty="0">
                  <a:solidFill>
                    <a:prstClr val="black"/>
                  </a:solidFill>
                </a:rPr>
                <a:t>Linear T.F.</a:t>
              </a:r>
            </a:p>
          </p:txBody>
        </p:sp>
        <mc:AlternateContent xmlns:mc="http://schemas.openxmlformats.org/markup-compatibility/2006" xmlns:a14="http://schemas.microsoft.com/office/drawing/2010/main">
          <mc:Choice Requires="a14">
            <p:sp>
              <p:nvSpPr>
                <p:cNvPr id="3" name="Rectangle 2"/>
                <p:cNvSpPr/>
                <p:nvPr/>
              </p:nvSpPr>
              <p:spPr>
                <a:xfrm>
                  <a:off x="4519745" y="1026080"/>
                  <a:ext cx="8359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a:solidFill>
                                  <a:prstClr val="black"/>
                                </a:solidFill>
                                <a:latin typeface="Cambria Math" panose="02040503050406030204" pitchFamily="18" charset="0"/>
                              </a:rPr>
                            </m:ctrlPr>
                          </m:sSubPr>
                          <m:e>
                            <m:r>
                              <a:rPr lang="en-US" sz="2800" b="1" i="1">
                                <a:solidFill>
                                  <a:prstClr val="black"/>
                                </a:solidFill>
                                <a:latin typeface="Cambria Math"/>
                              </a:rPr>
                              <m:t>𝑯</m:t>
                            </m:r>
                          </m:e>
                          <m:sub>
                            <m:r>
                              <a:rPr lang="en-US" sz="2800" b="1" i="1">
                                <a:solidFill>
                                  <a:prstClr val="black"/>
                                </a:solidFill>
                                <a:latin typeface="Cambria Math"/>
                              </a:rPr>
                              <m:t>𝑰</m:t>
                            </m:r>
                            <m:r>
                              <a:rPr lang="en-US" sz="2800" b="1" i="1">
                                <a:solidFill>
                                  <a:prstClr val="black"/>
                                </a:solidFill>
                                <a:latin typeface="Cambria Math"/>
                              </a:rPr>
                              <m:t>𝟏</m:t>
                            </m:r>
                          </m:sub>
                        </m:sSub>
                      </m:oMath>
                    </m:oMathPara>
                  </a14:m>
                  <a:endParaRPr lang="en-US" sz="2800"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4519745" y="1026080"/>
                  <a:ext cx="835934" cy="52322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4933395" y="2140355"/>
                  <a:ext cx="8359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a:solidFill>
                                  <a:prstClr val="black"/>
                                </a:solidFill>
                                <a:latin typeface="Cambria Math"/>
                              </a:rPr>
                              <m:t>𝑯</m:t>
                            </m:r>
                          </m:e>
                          <m:sub>
                            <m:r>
                              <a:rPr lang="en-US" sz="2800" b="1" i="1">
                                <a:solidFill>
                                  <a:prstClr val="black"/>
                                </a:solidFill>
                                <a:latin typeface="Cambria Math"/>
                              </a:rPr>
                              <m:t>𝑰</m:t>
                            </m:r>
                            <m:r>
                              <a:rPr lang="en-US" sz="2800" b="1" i="1" smtClean="0">
                                <a:solidFill>
                                  <a:prstClr val="black"/>
                                </a:solidFill>
                                <a:latin typeface="Cambria Math"/>
                              </a:rPr>
                              <m:t>𝟐</m:t>
                            </m:r>
                          </m:sub>
                        </m:sSub>
                      </m:oMath>
                    </m:oMathPara>
                  </a14:m>
                  <a:endParaRPr lang="en-US" sz="2800" dirty="0">
                    <a:solidFill>
                      <a:prstClr val="black"/>
                    </a:solidFill>
                  </a:endParaRPr>
                </a:p>
              </p:txBody>
            </p:sp>
          </mc:Choice>
          <mc:Fallback xmlns="">
            <p:sp>
              <p:nvSpPr>
                <p:cNvPr id="41" name="Rectangle 40"/>
                <p:cNvSpPr>
                  <a:spLocks noRot="1" noChangeAspect="1" noMove="1" noResize="1" noEditPoints="1" noAdjustHandles="1" noChangeArrowheads="1" noChangeShapeType="1" noTextEdit="1"/>
                </p:cNvSpPr>
                <p:nvPr/>
              </p:nvSpPr>
              <p:spPr>
                <a:xfrm>
                  <a:off x="4933395" y="2140355"/>
                  <a:ext cx="835934"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4883920" y="3563380"/>
                  <a:ext cx="8359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a:solidFill>
                                  <a:prstClr val="black"/>
                                </a:solidFill>
                                <a:latin typeface="Cambria Math"/>
                              </a:rPr>
                              <m:t>𝑯</m:t>
                            </m:r>
                          </m:e>
                          <m:sub>
                            <m:r>
                              <a:rPr lang="en-US" sz="2800" b="1" i="1">
                                <a:solidFill>
                                  <a:prstClr val="black"/>
                                </a:solidFill>
                                <a:latin typeface="Cambria Math"/>
                              </a:rPr>
                              <m:t>𝑰</m:t>
                            </m:r>
                            <m:r>
                              <a:rPr lang="en-US" sz="2800" b="1" i="1" smtClean="0">
                                <a:solidFill>
                                  <a:prstClr val="black"/>
                                </a:solidFill>
                                <a:latin typeface="Cambria Math"/>
                              </a:rPr>
                              <m:t>𝟑</m:t>
                            </m:r>
                          </m:sub>
                        </m:sSub>
                      </m:oMath>
                    </m:oMathPara>
                  </a14:m>
                  <a:endParaRPr lang="en-US" sz="2800" dirty="0">
                    <a:solidFill>
                      <a:prstClr val="black"/>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4883920" y="3563380"/>
                  <a:ext cx="835934"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5917045" y="2435255"/>
                  <a:ext cx="9481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rPr>
                              <m:t>𝑾</m:t>
                            </m:r>
                          </m:e>
                          <m:sub>
                            <m:r>
                              <a:rPr lang="en-US" sz="2800" b="1" i="1" smtClean="0">
                                <a:solidFill>
                                  <a:prstClr val="black"/>
                                </a:solidFill>
                                <a:latin typeface="Cambria Math"/>
                              </a:rPr>
                              <m:t>𝟐𝟏</m:t>
                            </m:r>
                          </m:sub>
                        </m:sSub>
                      </m:oMath>
                    </m:oMathPara>
                  </a14:m>
                  <a:endParaRPr lang="en-US" sz="2800" dirty="0">
                    <a:solidFill>
                      <a:prstClr val="black"/>
                    </a:solidFill>
                  </a:endParaRPr>
                </a:p>
              </p:txBody>
            </p:sp>
          </mc:Choice>
          <mc:Fallback xmlns="">
            <p:sp>
              <p:nvSpPr>
                <p:cNvPr id="44" name="Rectangle 43"/>
                <p:cNvSpPr>
                  <a:spLocks noRot="1" noChangeAspect="1" noMove="1" noResize="1" noEditPoints="1" noAdjustHandles="1" noChangeArrowheads="1" noChangeShapeType="1" noTextEdit="1"/>
                </p:cNvSpPr>
                <p:nvPr/>
              </p:nvSpPr>
              <p:spPr>
                <a:xfrm>
                  <a:off x="5917045" y="2435255"/>
                  <a:ext cx="948145"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342570" y="1708905"/>
                  <a:ext cx="9481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rPr>
                              <m:t>𝑾</m:t>
                            </m:r>
                          </m:e>
                          <m:sub>
                            <m:r>
                              <a:rPr lang="en-US" sz="2800" b="1" i="1" smtClean="0">
                                <a:solidFill>
                                  <a:prstClr val="black"/>
                                </a:solidFill>
                                <a:latin typeface="Cambria Math"/>
                              </a:rPr>
                              <m:t>𝟏𝟏</m:t>
                            </m:r>
                          </m:sub>
                        </m:sSub>
                      </m:oMath>
                    </m:oMathPara>
                  </a14:m>
                  <a:endParaRPr lang="en-US" sz="2800" dirty="0">
                    <a:solidFill>
                      <a:prstClr val="black"/>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6342570" y="1708905"/>
                  <a:ext cx="948145" cy="523220"/>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p:cNvSpPr/>
                <p:nvPr/>
              </p:nvSpPr>
              <p:spPr>
                <a:xfrm>
                  <a:off x="5831945" y="3359530"/>
                  <a:ext cx="9481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rPr>
                              <m:t>𝑾</m:t>
                            </m:r>
                          </m:e>
                          <m:sub>
                            <m:r>
                              <a:rPr lang="en-US" sz="2800" b="1" i="1" smtClean="0">
                                <a:solidFill>
                                  <a:prstClr val="black"/>
                                </a:solidFill>
                                <a:latin typeface="Cambria Math"/>
                              </a:rPr>
                              <m:t>𝟑𝟏</m:t>
                            </m:r>
                          </m:sub>
                        </m:sSub>
                      </m:oMath>
                    </m:oMathPara>
                  </a14:m>
                  <a:endParaRPr lang="en-US" sz="2800" dirty="0">
                    <a:solidFill>
                      <a:prstClr val="black"/>
                    </a:solidFill>
                  </a:endParaRPr>
                </a:p>
              </p:txBody>
            </p:sp>
          </mc:Choice>
          <mc:Fallback xmlns="">
            <p:sp>
              <p:nvSpPr>
                <p:cNvPr id="47" name="Rectangle 46"/>
                <p:cNvSpPr>
                  <a:spLocks noRot="1" noChangeAspect="1" noMove="1" noResize="1" noEditPoints="1" noAdjustHandles="1" noChangeArrowheads="1" noChangeShapeType="1" noTextEdit="1"/>
                </p:cNvSpPr>
                <p:nvPr/>
              </p:nvSpPr>
              <p:spPr>
                <a:xfrm>
                  <a:off x="5831945" y="3359530"/>
                  <a:ext cx="948145" cy="523220"/>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5950695" y="4048280"/>
                  <a:ext cx="9144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a:solidFill>
                                  <a:prstClr val="black"/>
                                </a:solidFill>
                                <a:latin typeface="Cambria Math"/>
                              </a:rPr>
                              <m:t>𝑯</m:t>
                            </m:r>
                          </m:e>
                          <m:sub>
                            <m:r>
                              <a:rPr lang="en-US" sz="2800" b="1" i="1" smtClean="0">
                                <a:solidFill>
                                  <a:prstClr val="black"/>
                                </a:solidFill>
                                <a:latin typeface="Cambria Math"/>
                              </a:rPr>
                              <m:t>𝑶</m:t>
                            </m:r>
                            <m:r>
                              <a:rPr lang="en-US" sz="2800" b="1" i="1" smtClean="0">
                                <a:solidFill>
                                  <a:prstClr val="black"/>
                                </a:solidFill>
                                <a:latin typeface="Cambria Math"/>
                              </a:rPr>
                              <m:t>𝟑</m:t>
                            </m:r>
                          </m:sub>
                        </m:sSub>
                      </m:oMath>
                    </m:oMathPara>
                  </a14:m>
                  <a:endParaRPr lang="en-US" sz="2800" dirty="0">
                    <a:solidFill>
                      <a:prstClr val="black"/>
                    </a:solidFill>
                  </a:endParaRPr>
                </a:p>
              </p:txBody>
            </p:sp>
          </mc:Choice>
          <mc:Fallback xmlns="">
            <p:sp>
              <p:nvSpPr>
                <p:cNvPr id="49" name="Rectangle 48"/>
                <p:cNvSpPr>
                  <a:spLocks noRot="1" noChangeAspect="1" noMove="1" noResize="1" noEditPoints="1" noAdjustHandles="1" noChangeArrowheads="1" noChangeShapeType="1" noTextEdit="1"/>
                </p:cNvSpPr>
                <p:nvPr/>
              </p:nvSpPr>
              <p:spPr>
                <a:xfrm>
                  <a:off x="5950695" y="4048280"/>
                  <a:ext cx="914481" cy="52322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5752770" y="1261605"/>
                  <a:ext cx="9144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a:solidFill>
                                  <a:prstClr val="black"/>
                                </a:solidFill>
                                <a:latin typeface="Cambria Math"/>
                              </a:rPr>
                              <m:t>𝑯</m:t>
                            </m:r>
                          </m:e>
                          <m:sub>
                            <m:r>
                              <a:rPr lang="en-US" sz="2800" b="1" i="1" smtClean="0">
                                <a:solidFill>
                                  <a:prstClr val="black"/>
                                </a:solidFill>
                                <a:latin typeface="Cambria Math"/>
                              </a:rPr>
                              <m:t>𝑶</m:t>
                            </m:r>
                            <m:r>
                              <a:rPr lang="en-US" sz="2800" b="1" i="1">
                                <a:solidFill>
                                  <a:prstClr val="black"/>
                                </a:solidFill>
                                <a:latin typeface="Cambria Math"/>
                              </a:rPr>
                              <m:t>𝟏</m:t>
                            </m:r>
                          </m:sub>
                        </m:sSub>
                      </m:oMath>
                    </m:oMathPara>
                  </a14:m>
                  <a:endParaRPr lang="en-US" sz="2800" dirty="0">
                    <a:solidFill>
                      <a:prstClr val="black"/>
                    </a:solidFill>
                  </a:endParaRPr>
                </a:p>
              </p:txBody>
            </p:sp>
          </mc:Choice>
          <mc:Fallback xmlns="">
            <p:sp>
              <p:nvSpPr>
                <p:cNvPr id="50" name="Rectangle 49"/>
                <p:cNvSpPr>
                  <a:spLocks noRot="1" noChangeAspect="1" noMove="1" noResize="1" noEditPoints="1" noAdjustHandles="1" noChangeArrowheads="1" noChangeShapeType="1" noTextEdit="1"/>
                </p:cNvSpPr>
                <p:nvPr/>
              </p:nvSpPr>
              <p:spPr>
                <a:xfrm>
                  <a:off x="5752770" y="1261605"/>
                  <a:ext cx="914481" cy="52322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5703295" y="2839005"/>
                  <a:ext cx="9144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a:solidFill>
                                  <a:prstClr val="black"/>
                                </a:solidFill>
                                <a:latin typeface="Cambria Math"/>
                              </a:rPr>
                              <m:t>𝑯</m:t>
                            </m:r>
                          </m:e>
                          <m:sub>
                            <m:r>
                              <a:rPr lang="en-US" sz="2800" b="1" i="1" smtClean="0">
                                <a:solidFill>
                                  <a:prstClr val="black"/>
                                </a:solidFill>
                                <a:latin typeface="Cambria Math"/>
                              </a:rPr>
                              <m:t>𝑶</m:t>
                            </m:r>
                            <m:r>
                              <a:rPr lang="en-US" sz="2800" b="1" i="1" smtClean="0">
                                <a:solidFill>
                                  <a:prstClr val="black"/>
                                </a:solidFill>
                                <a:latin typeface="Cambria Math"/>
                              </a:rPr>
                              <m:t>𝟐</m:t>
                            </m:r>
                          </m:sub>
                        </m:sSub>
                      </m:oMath>
                    </m:oMathPara>
                  </a14:m>
                  <a:endParaRPr lang="en-US" sz="2800" dirty="0">
                    <a:solidFill>
                      <a:prstClr val="black"/>
                    </a:solidFill>
                  </a:endParaRPr>
                </a:p>
              </p:txBody>
            </p:sp>
          </mc:Choice>
          <mc:Fallback xmlns="">
            <p:sp>
              <p:nvSpPr>
                <p:cNvPr id="52" name="Rectangle 51"/>
                <p:cNvSpPr>
                  <a:spLocks noRot="1" noChangeAspect="1" noMove="1" noResize="1" noEditPoints="1" noAdjustHandles="1" noChangeArrowheads="1" noChangeShapeType="1" noTextEdit="1"/>
                </p:cNvSpPr>
                <p:nvPr/>
              </p:nvSpPr>
              <p:spPr>
                <a:xfrm>
                  <a:off x="5703295" y="2839005"/>
                  <a:ext cx="914481" cy="52322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7826945" y="2848905"/>
                  <a:ext cx="8936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rPr>
                              <m:t>𝑶</m:t>
                            </m:r>
                          </m:e>
                          <m:sub>
                            <m:r>
                              <a:rPr lang="en-US" sz="2800" b="1" i="1" smtClean="0">
                                <a:solidFill>
                                  <a:prstClr val="black"/>
                                </a:solidFill>
                                <a:latin typeface="Cambria Math"/>
                              </a:rPr>
                              <m:t>𝑶</m:t>
                            </m:r>
                            <m:r>
                              <a:rPr lang="en-US" sz="2800" b="1" i="1" smtClean="0">
                                <a:solidFill>
                                  <a:prstClr val="black"/>
                                </a:solidFill>
                                <a:latin typeface="Cambria Math"/>
                              </a:rPr>
                              <m:t>𝟏</m:t>
                            </m:r>
                          </m:sub>
                        </m:sSub>
                      </m:oMath>
                    </m:oMathPara>
                  </a14:m>
                  <a:endParaRPr lang="en-US" sz="2800" dirty="0">
                    <a:solidFill>
                      <a:prstClr val="black"/>
                    </a:solidFill>
                  </a:endParaRPr>
                </a:p>
              </p:txBody>
            </p:sp>
          </mc:Choice>
          <mc:Fallback xmlns="">
            <p:sp>
              <p:nvSpPr>
                <p:cNvPr id="53" name="Rectangle 52"/>
                <p:cNvSpPr>
                  <a:spLocks noRot="1" noChangeAspect="1" noMove="1" noResize="1" noEditPoints="1" noAdjustHandles="1" noChangeArrowheads="1" noChangeShapeType="1" noTextEdit="1"/>
                </p:cNvSpPr>
                <p:nvPr/>
              </p:nvSpPr>
              <p:spPr>
                <a:xfrm>
                  <a:off x="7826945" y="2848905"/>
                  <a:ext cx="893643" cy="52322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6981845" y="2122555"/>
                  <a:ext cx="8150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rPr>
                              <m:t>𝑶</m:t>
                            </m:r>
                          </m:e>
                          <m:sub>
                            <m:r>
                              <a:rPr lang="en-US" sz="2800" b="1" i="1" smtClean="0">
                                <a:solidFill>
                                  <a:prstClr val="black"/>
                                </a:solidFill>
                                <a:latin typeface="Cambria Math"/>
                              </a:rPr>
                              <m:t>𝑰</m:t>
                            </m:r>
                            <m:r>
                              <a:rPr lang="en-US" sz="2800" b="1" i="1" smtClean="0">
                                <a:solidFill>
                                  <a:prstClr val="black"/>
                                </a:solidFill>
                                <a:latin typeface="Cambria Math"/>
                              </a:rPr>
                              <m:t>𝟏</m:t>
                            </m:r>
                          </m:sub>
                        </m:sSub>
                      </m:oMath>
                    </m:oMathPara>
                  </a14:m>
                  <a:endParaRPr lang="en-US" sz="2800" dirty="0">
                    <a:solidFill>
                      <a:prstClr val="black"/>
                    </a:solidFill>
                  </a:endParaRPr>
                </a:p>
              </p:txBody>
            </p:sp>
          </mc:Choice>
          <mc:Fallback xmlns="">
            <p:sp>
              <p:nvSpPr>
                <p:cNvPr id="55" name="Rectangle 54"/>
                <p:cNvSpPr>
                  <a:spLocks noRot="1" noChangeAspect="1" noMove="1" noResize="1" noEditPoints="1" noAdjustHandles="1" noChangeArrowheads="1" noChangeShapeType="1" noTextEdit="1"/>
                </p:cNvSpPr>
                <p:nvPr/>
              </p:nvSpPr>
              <p:spPr>
                <a:xfrm>
                  <a:off x="6981845" y="2122555"/>
                  <a:ext cx="815095" cy="5232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741520" y="1071605"/>
                  <a:ext cx="7589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rPr>
                              <m:t>𝒙</m:t>
                            </m:r>
                          </m:e>
                          <m:sub>
                            <m:r>
                              <a:rPr lang="en-US" sz="2800" b="1" i="1">
                                <a:solidFill>
                                  <a:prstClr val="black"/>
                                </a:solidFill>
                                <a:latin typeface="Cambria Math"/>
                              </a:rPr>
                              <m:t>𝑰</m:t>
                            </m:r>
                            <m:r>
                              <a:rPr lang="en-US" sz="2800" b="1" i="1">
                                <a:solidFill>
                                  <a:prstClr val="black"/>
                                </a:solidFill>
                                <a:latin typeface="Cambria Math"/>
                              </a:rPr>
                              <m:t>𝟏</m:t>
                            </m:r>
                          </m:sub>
                        </m:sSub>
                      </m:oMath>
                    </m:oMathPara>
                  </a14:m>
                  <a:endParaRPr lang="en-US" sz="2800" dirty="0">
                    <a:solidFill>
                      <a:prstClr val="black"/>
                    </a:solidFill>
                  </a:endParaRPr>
                </a:p>
              </p:txBody>
            </p:sp>
          </mc:Choice>
          <mc:Fallback xmlns="">
            <p:sp>
              <p:nvSpPr>
                <p:cNvPr id="57" name="Rectangle 56"/>
                <p:cNvSpPr>
                  <a:spLocks noRot="1" noChangeAspect="1" noMove="1" noResize="1" noEditPoints="1" noAdjustHandles="1" noChangeArrowheads="1" noChangeShapeType="1" noTextEdit="1"/>
                </p:cNvSpPr>
                <p:nvPr/>
              </p:nvSpPr>
              <p:spPr>
                <a:xfrm>
                  <a:off x="741520" y="1071605"/>
                  <a:ext cx="758990" cy="523220"/>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p:cNvSpPr/>
                <p:nvPr/>
              </p:nvSpPr>
              <p:spPr>
                <a:xfrm>
                  <a:off x="727670" y="2007755"/>
                  <a:ext cx="7589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rPr>
                              <m:t>𝒙</m:t>
                            </m:r>
                          </m:e>
                          <m:sub>
                            <m:r>
                              <a:rPr lang="en-US" sz="2800" b="1" i="1">
                                <a:solidFill>
                                  <a:prstClr val="black"/>
                                </a:solidFill>
                                <a:latin typeface="Cambria Math"/>
                              </a:rPr>
                              <m:t>𝑰</m:t>
                            </m:r>
                            <m:r>
                              <a:rPr lang="en-US" sz="2800" b="1" i="1" smtClean="0">
                                <a:solidFill>
                                  <a:prstClr val="black"/>
                                </a:solidFill>
                                <a:latin typeface="Cambria Math"/>
                              </a:rPr>
                              <m:t>𝟐</m:t>
                            </m:r>
                          </m:sub>
                        </m:sSub>
                      </m:oMath>
                    </m:oMathPara>
                  </a14:m>
                  <a:endParaRPr lang="en-US" sz="2800" dirty="0">
                    <a:solidFill>
                      <a:prstClr val="black"/>
                    </a:solidFill>
                  </a:endParaRPr>
                </a:p>
              </p:txBody>
            </p:sp>
          </mc:Choice>
          <mc:Fallback xmlns="">
            <p:sp>
              <p:nvSpPr>
                <p:cNvPr id="58" name="Rectangle 57"/>
                <p:cNvSpPr>
                  <a:spLocks noRot="1" noChangeAspect="1" noMove="1" noResize="1" noEditPoints="1" noAdjustHandles="1" noChangeArrowheads="1" noChangeShapeType="1" noTextEdit="1"/>
                </p:cNvSpPr>
                <p:nvPr/>
              </p:nvSpPr>
              <p:spPr>
                <a:xfrm>
                  <a:off x="727670" y="2007755"/>
                  <a:ext cx="758990" cy="523220"/>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713820" y="2967655"/>
                  <a:ext cx="7589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rPr>
                              <m:t>𝒙</m:t>
                            </m:r>
                          </m:e>
                          <m:sub>
                            <m:r>
                              <a:rPr lang="en-US" sz="2800" b="1" i="1">
                                <a:solidFill>
                                  <a:prstClr val="black"/>
                                </a:solidFill>
                                <a:latin typeface="Cambria Math"/>
                              </a:rPr>
                              <m:t>𝑰</m:t>
                            </m:r>
                            <m:r>
                              <a:rPr lang="en-US" sz="2800" b="1" i="1" smtClean="0">
                                <a:solidFill>
                                  <a:prstClr val="black"/>
                                </a:solidFill>
                                <a:latin typeface="Cambria Math"/>
                              </a:rPr>
                              <m:t>𝟑</m:t>
                            </m:r>
                          </m:sub>
                        </m:sSub>
                      </m:oMath>
                    </m:oMathPara>
                  </a14:m>
                  <a:endParaRPr lang="en-US" sz="2800" dirty="0">
                    <a:solidFill>
                      <a:prstClr val="black"/>
                    </a:solidFill>
                  </a:endParaRPr>
                </a:p>
              </p:txBody>
            </p:sp>
          </mc:Choice>
          <mc:Fallback xmlns="">
            <p:sp>
              <p:nvSpPr>
                <p:cNvPr id="60" name="Rectangle 59"/>
                <p:cNvSpPr>
                  <a:spLocks noRot="1" noChangeAspect="1" noMove="1" noResize="1" noEditPoints="1" noAdjustHandles="1" noChangeArrowheads="1" noChangeShapeType="1" noTextEdit="1"/>
                </p:cNvSpPr>
                <p:nvPr/>
              </p:nvSpPr>
              <p:spPr>
                <a:xfrm>
                  <a:off x="713820" y="2967655"/>
                  <a:ext cx="758990" cy="523220"/>
                </a:xfrm>
                <a:prstGeom prst="rect">
                  <a:avLst/>
                </a:prstGeom>
                <a:blipFill rotWithShape="1">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713820" y="4048280"/>
                  <a:ext cx="7589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rPr>
                              <m:t>𝒙</m:t>
                            </m:r>
                          </m:e>
                          <m:sub>
                            <m:r>
                              <a:rPr lang="en-US" sz="2800" b="1" i="1">
                                <a:solidFill>
                                  <a:prstClr val="black"/>
                                </a:solidFill>
                                <a:latin typeface="Cambria Math"/>
                              </a:rPr>
                              <m:t>𝑰</m:t>
                            </m:r>
                            <m:r>
                              <a:rPr lang="en-US" sz="2800" b="1" i="1" smtClean="0">
                                <a:solidFill>
                                  <a:prstClr val="black"/>
                                </a:solidFill>
                                <a:latin typeface="Cambria Math"/>
                              </a:rPr>
                              <m:t>𝟒</m:t>
                            </m:r>
                          </m:sub>
                        </m:sSub>
                      </m:oMath>
                    </m:oMathPara>
                  </a14:m>
                  <a:endParaRPr lang="en-US" sz="2800" dirty="0">
                    <a:solidFill>
                      <a:prstClr val="black"/>
                    </a:solidFill>
                  </a:endParaRPr>
                </a:p>
              </p:txBody>
            </p:sp>
          </mc:Choice>
          <mc:Fallback xmlns="">
            <p:sp>
              <p:nvSpPr>
                <p:cNvPr id="61" name="Rectangle 60"/>
                <p:cNvSpPr>
                  <a:spLocks noRot="1" noChangeAspect="1" noMove="1" noResize="1" noEditPoints="1" noAdjustHandles="1" noChangeArrowheads="1" noChangeShapeType="1" noTextEdit="1"/>
                </p:cNvSpPr>
                <p:nvPr/>
              </p:nvSpPr>
              <p:spPr>
                <a:xfrm>
                  <a:off x="713820" y="4048280"/>
                  <a:ext cx="758990" cy="523220"/>
                </a:xfrm>
                <a:prstGeom prst="rect">
                  <a:avLst/>
                </a:prstGeom>
                <a:blipFill rotWithShape="1">
                  <a:blip r:embed="rId1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985328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mc:AlternateContent xmlns:mc="http://schemas.openxmlformats.org/markup-compatibility/2006" xmlns:a14="http://schemas.microsoft.com/office/drawing/2010/main">
        <mc:Choice Requires="a14">
          <p:sp>
            <p:nvSpPr>
              <p:cNvPr id="9" name="TextBox 8"/>
              <p:cNvSpPr txBox="1"/>
              <p:nvPr/>
            </p:nvSpPr>
            <p:spPr>
              <a:xfrm>
                <a:off x="82726" y="1304308"/>
                <a:ext cx="8826812" cy="3659592"/>
              </a:xfrm>
              <a:prstGeom prst="rect">
                <a:avLst/>
              </a:prstGeom>
              <a:noFill/>
            </p:spPr>
            <p:txBody>
              <a:bodyPr wrap="square" rtlCol="0">
                <a:spAutoFit/>
              </a:bodyPr>
              <a:lstStyle/>
              <a:p>
                <a:pPr algn="just"/>
                <a:r>
                  <a:rPr lang="en-US" sz="2400" b="1" dirty="0">
                    <a:solidFill>
                      <a:prstClr val="black"/>
                    </a:solidFill>
                    <a:cs typeface="Times New Roman" pitchFamily="18" charset="0"/>
                  </a:rPr>
                  <a:t>There are three neurons on the hidden layer, which are assumed to have inverse multi-quadratic function of the form </a:t>
                </a:r>
                <a14:m>
                  <m:oMath xmlns:m="http://schemas.openxmlformats.org/officeDocument/2006/math">
                    <m:r>
                      <a:rPr lang="en-US" sz="2400" b="1" i="1" dirty="0" smtClean="0">
                        <a:solidFill>
                          <a:prstClr val="black"/>
                        </a:solidFill>
                        <a:latin typeface="Cambria Math"/>
                        <a:cs typeface="Times New Roman" pitchFamily="18" charset="0"/>
                      </a:rPr>
                      <m:t>𝒚</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𝒇</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𝒙</m:t>
                    </m:r>
                    <m:r>
                      <a:rPr lang="en-US" sz="2400" b="1" i="1" dirty="0" smtClean="0">
                        <a:solidFill>
                          <a:prstClr val="black"/>
                        </a:solidFill>
                        <a:latin typeface="Cambria Math"/>
                        <a:cs typeface="Times New Roman" pitchFamily="18" charset="0"/>
                      </a:rPr>
                      <m:t>)=</m:t>
                    </m:r>
                    <m:f>
                      <m:fPr>
                        <m:ctrlPr>
                          <a:rPr lang="en-US" sz="2400" b="1" i="1" smtClean="0">
                            <a:solidFill>
                              <a:prstClr val="black"/>
                            </a:solidFill>
                            <a:latin typeface="Cambria Math" panose="02040503050406030204" pitchFamily="18" charset="0"/>
                            <a:cs typeface="Times New Roman" pitchFamily="18" charset="0"/>
                          </a:rPr>
                        </m:ctrlPr>
                      </m:fPr>
                      <m:num>
                        <m:r>
                          <a:rPr lang="en-US" sz="2400" b="1" i="1" smtClean="0">
                            <a:solidFill>
                              <a:prstClr val="black"/>
                            </a:solidFill>
                            <a:latin typeface="Cambria Math"/>
                            <a:cs typeface="Times New Roman" pitchFamily="18" charset="0"/>
                          </a:rPr>
                          <m:t>𝟏</m:t>
                        </m:r>
                      </m:num>
                      <m:den>
                        <m:rad>
                          <m:radPr>
                            <m:degHide m:val="on"/>
                            <m:ctrlPr>
                              <a:rPr lang="en-US" sz="2400" b="1" i="1" smtClean="0">
                                <a:solidFill>
                                  <a:prstClr val="black"/>
                                </a:solidFill>
                                <a:latin typeface="Cambria Math" panose="02040503050406030204" pitchFamily="18" charset="0"/>
                                <a:cs typeface="Times New Roman" pitchFamily="18" charset="0"/>
                              </a:rPr>
                            </m:ctrlPr>
                          </m:radPr>
                          <m:deg/>
                          <m:e>
                            <m:sSup>
                              <m:sSupPr>
                                <m:ctrlPr>
                                  <a:rPr lang="en-US" sz="2400" b="1" i="1" smtClean="0">
                                    <a:solidFill>
                                      <a:prstClr val="black"/>
                                    </a:solidFill>
                                    <a:latin typeface="Cambria Math" panose="02040503050406030204" pitchFamily="18" charset="0"/>
                                    <a:cs typeface="Times New Roman" pitchFamily="18" charset="0"/>
                                  </a:rPr>
                                </m:ctrlPr>
                              </m:sSupPr>
                              <m:e>
                                <m:r>
                                  <a:rPr lang="en-US" sz="2400" b="1" i="1" smtClean="0">
                                    <a:solidFill>
                                      <a:prstClr val="black"/>
                                    </a:solidFill>
                                    <a:latin typeface="Cambria Math"/>
                                    <a:cs typeface="Times New Roman" pitchFamily="18" charset="0"/>
                                  </a:rPr>
                                  <m:t>𝒙</m:t>
                                </m:r>
                              </m:e>
                              <m:sup>
                                <m:r>
                                  <a:rPr lang="en-US" sz="2400" b="1" i="1" smtClean="0">
                                    <a:solidFill>
                                      <a:prstClr val="black"/>
                                    </a:solidFill>
                                    <a:latin typeface="Cambria Math"/>
                                    <a:cs typeface="Times New Roman" pitchFamily="18" charset="0"/>
                                  </a:rPr>
                                  <m:t>𝟐</m:t>
                                </m:r>
                              </m:sup>
                            </m:sSup>
                            <m:r>
                              <a:rPr lang="en-US" sz="2400" b="1" i="1" smtClean="0">
                                <a:solidFill>
                                  <a:prstClr val="black"/>
                                </a:solidFill>
                                <a:latin typeface="Cambria Math"/>
                                <a:cs typeface="Times New Roman" pitchFamily="18" charset="0"/>
                              </a:rPr>
                              <m:t>+</m:t>
                            </m:r>
                            <m:sSup>
                              <m:sSupPr>
                                <m:ctrlPr>
                                  <a:rPr lang="en-US" sz="2400" b="1" i="1">
                                    <a:solidFill>
                                      <a:prstClr val="black"/>
                                    </a:solidFill>
                                    <a:latin typeface="Cambria Math" panose="02040503050406030204" pitchFamily="18" charset="0"/>
                                    <a:cs typeface="Times New Roman" pitchFamily="18" charset="0"/>
                                  </a:rPr>
                                </m:ctrlPr>
                              </m:sSupPr>
                              <m:e>
                                <m:r>
                                  <m:rPr>
                                    <m:sty m:val="p"/>
                                  </m:rPr>
                                  <a:rPr lang="el-GR" sz="2400" b="1" i="1">
                                    <a:solidFill>
                                      <a:prstClr val="black"/>
                                    </a:solidFill>
                                    <a:latin typeface="Cambria Math"/>
                                    <a:cs typeface="Times New Roman" pitchFamily="18" charset="0"/>
                                  </a:rPr>
                                  <m:t>σ</m:t>
                                </m:r>
                              </m:e>
                              <m:sup>
                                <m:r>
                                  <a:rPr lang="en-US" sz="2400" b="1" i="1" smtClean="0">
                                    <a:solidFill>
                                      <a:prstClr val="black"/>
                                    </a:solidFill>
                                    <a:latin typeface="Cambria Math"/>
                                    <a:cs typeface="Times New Roman" pitchFamily="18" charset="0"/>
                                  </a:rPr>
                                  <m:t>𝟐</m:t>
                                </m:r>
                              </m:sup>
                            </m:sSup>
                          </m:e>
                        </m:rad>
                      </m:den>
                    </m:f>
                  </m:oMath>
                </a14:m>
                <a:r>
                  <a:rPr lang="en-US" sz="2400" b="1" dirty="0">
                    <a:solidFill>
                      <a:prstClr val="black"/>
                    </a:solidFill>
                    <a:cs typeface="Times New Roman" pitchFamily="18" charset="0"/>
                  </a:rPr>
                  <a:t>. Take</a:t>
                </a:r>
                <a14:m>
                  <m:oMath xmlns:m="http://schemas.openxmlformats.org/officeDocument/2006/math">
                    <m:sSub>
                      <m:sSubPr>
                        <m:ctrlPr>
                          <a:rPr lang="en-US" sz="2400" b="1" i="1" dirty="0" smtClean="0">
                            <a:solidFill>
                              <a:prstClr val="black"/>
                            </a:solidFill>
                            <a:latin typeface="Cambria Math" panose="02040503050406030204" pitchFamily="18" charset="0"/>
                            <a:cs typeface="Times New Roman" pitchFamily="18" charset="0"/>
                          </a:rPr>
                        </m:ctrlPr>
                      </m:sSubPr>
                      <m:e>
                        <m:r>
                          <m:rPr>
                            <m:nor/>
                          </m:rPr>
                          <a:rPr lang="en-US" sz="2400" b="1" dirty="0" smtClean="0">
                            <a:solidFill>
                              <a:prstClr val="black"/>
                            </a:solidFill>
                            <a:latin typeface="Cambria Math"/>
                            <a:cs typeface="Times New Roman" pitchFamily="18" charset="0"/>
                          </a:rPr>
                          <m:t> </m:t>
                        </m:r>
                        <m:r>
                          <m:rPr>
                            <m:nor/>
                          </m:rPr>
                          <a:rPr lang="el-GR" sz="2400" b="1" dirty="0">
                            <a:solidFill>
                              <a:prstClr val="black"/>
                            </a:solidFill>
                            <a:cs typeface="Times New Roman" pitchFamily="18" charset="0"/>
                          </a:rPr>
                          <m:t>σ</m:t>
                        </m:r>
                      </m:e>
                      <m:sub>
                        <m:r>
                          <a:rPr lang="en-US" sz="2400" b="1" i="1" dirty="0" smtClean="0">
                            <a:solidFill>
                              <a:prstClr val="black"/>
                            </a:solidFill>
                            <a:latin typeface="Cambria Math"/>
                            <a:cs typeface="Times New Roman" pitchFamily="18" charset="0"/>
                          </a:rPr>
                          <m:t>𝟏</m:t>
                        </m:r>
                      </m:sub>
                    </m:sSub>
                  </m:oMath>
                </a14:m>
                <a:r>
                  <a:rPr lang="en-US" sz="2400" b="1" dirty="0">
                    <a:solidFill>
                      <a:prstClr val="black"/>
                    </a:solidFill>
                    <a:cs typeface="Times New Roman" pitchFamily="18" charset="0"/>
                  </a:rPr>
                  <a:t>, </a:t>
                </a:r>
                <a14:m>
                  <m:oMath xmlns:m="http://schemas.openxmlformats.org/officeDocument/2006/math">
                    <m:sSub>
                      <m:sSubPr>
                        <m:ctrlPr>
                          <a:rPr lang="en-US" sz="2400" b="1" i="1" dirty="0" smtClean="0">
                            <a:solidFill>
                              <a:prstClr val="black"/>
                            </a:solidFill>
                            <a:latin typeface="Cambria Math" panose="02040503050406030204" pitchFamily="18" charset="0"/>
                            <a:cs typeface="Times New Roman" pitchFamily="18" charset="0"/>
                          </a:rPr>
                        </m:ctrlPr>
                      </m:sSubPr>
                      <m:e>
                        <m:r>
                          <m:rPr>
                            <m:nor/>
                          </m:rPr>
                          <a:rPr lang="el-GR" sz="2400" b="1" dirty="0">
                            <a:solidFill>
                              <a:prstClr val="black"/>
                            </a:solidFill>
                            <a:cs typeface="Times New Roman" pitchFamily="18" charset="0"/>
                          </a:rPr>
                          <m:t>σ</m:t>
                        </m:r>
                      </m:e>
                      <m:sub>
                        <m:r>
                          <a:rPr lang="en-US" sz="2400" b="1" i="1" dirty="0" smtClean="0">
                            <a:solidFill>
                              <a:prstClr val="black"/>
                            </a:solidFill>
                            <a:latin typeface="Cambria Math"/>
                            <a:cs typeface="Times New Roman" pitchFamily="18" charset="0"/>
                          </a:rPr>
                          <m:t>𝟐</m:t>
                        </m:r>
                      </m:sub>
                    </m:sSub>
                  </m:oMath>
                </a14:m>
                <a:r>
                  <a:rPr lang="en-US" sz="2400" b="1" dirty="0">
                    <a:solidFill>
                      <a:prstClr val="black"/>
                    </a:solidFill>
                    <a:cs typeface="Times New Roman" pitchFamily="18" charset="0"/>
                  </a:rPr>
                  <a:t> and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l-GR" sz="2400" b="1" dirty="0">
                            <a:solidFill>
                              <a:prstClr val="black"/>
                            </a:solidFill>
                            <a:cs typeface="Times New Roman" pitchFamily="18" charset="0"/>
                          </a:rPr>
                          <m:t>σ</m:t>
                        </m:r>
                      </m:e>
                      <m:sub>
                        <m:r>
                          <a:rPr lang="en-US" sz="2400" b="1" i="1" dirty="0" smtClean="0">
                            <a:solidFill>
                              <a:prstClr val="black"/>
                            </a:solidFill>
                            <a:latin typeface="Cambria Math"/>
                            <a:cs typeface="Times New Roman" pitchFamily="18" charset="0"/>
                          </a:rPr>
                          <m:t>𝟑</m:t>
                        </m:r>
                      </m:sub>
                    </m:sSub>
                  </m:oMath>
                </a14:m>
                <a:r>
                  <a:rPr lang="en-US" sz="2400" b="1" dirty="0">
                    <a:solidFill>
                      <a:prstClr val="black"/>
                    </a:solidFill>
                    <a:cs typeface="Times New Roman" pitchFamily="18" charset="0"/>
                  </a:rPr>
                  <a:t> for the first, second and third hidden neurons as 0.2, 3.0 and 4.0, respectively. Assume initial weights: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smtClean="0">
                            <a:solidFill>
                              <a:prstClr val="black"/>
                            </a:solidFill>
                            <a:latin typeface="Cambria Math"/>
                            <a:cs typeface="Times New Roman" pitchFamily="18" charset="0"/>
                          </a:rPr>
                          <m:t>w</m:t>
                        </m:r>
                      </m:e>
                      <m:sub>
                        <m:r>
                          <a:rPr lang="en-US" sz="2400" b="1" i="1" dirty="0">
                            <a:solidFill>
                              <a:prstClr val="black"/>
                            </a:solidFill>
                            <a:latin typeface="Cambria Math"/>
                            <a:cs typeface="Times New Roman" pitchFamily="18" charset="0"/>
                          </a:rPr>
                          <m:t>𝟏</m:t>
                        </m:r>
                        <m:r>
                          <a:rPr lang="en-US" sz="2400" b="1" i="1" dirty="0" smtClean="0">
                            <a:solidFill>
                              <a:prstClr val="black"/>
                            </a:solidFill>
                            <a:latin typeface="Cambria Math"/>
                            <a:cs typeface="Times New Roman" pitchFamily="18" charset="0"/>
                          </a:rPr>
                          <m:t>𝟏</m:t>
                        </m:r>
                      </m:sub>
                    </m:sSub>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𝟎</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𝟐</m:t>
                    </m:r>
                    <m:r>
                      <a:rPr lang="en-US" sz="2400" b="1" i="1" dirty="0" smtClean="0">
                        <a:solidFill>
                          <a:prstClr val="black"/>
                        </a:solidFill>
                        <a:latin typeface="Cambria Math"/>
                        <a:cs typeface="Times New Roman" pitchFamily="18" charset="0"/>
                      </a:rPr>
                      <m:t>, </m:t>
                    </m:r>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w</m:t>
                        </m:r>
                      </m:e>
                      <m:sub>
                        <m:r>
                          <a:rPr lang="en-US" sz="2400" b="1" i="1" dirty="0" smtClean="0">
                            <a:solidFill>
                              <a:prstClr val="black"/>
                            </a:solidFill>
                            <a:latin typeface="Cambria Math"/>
                            <a:cs typeface="Times New Roman" pitchFamily="18" charset="0"/>
                          </a:rPr>
                          <m:t>𝟐</m:t>
                        </m:r>
                        <m:r>
                          <a:rPr lang="en-US" sz="2400" b="1" i="1" dirty="0">
                            <a:solidFill>
                              <a:prstClr val="black"/>
                            </a:solidFill>
                            <a:latin typeface="Cambria Math"/>
                            <a:cs typeface="Times New Roman" pitchFamily="18" charset="0"/>
                          </a:rPr>
                          <m:t>𝟏</m:t>
                        </m:r>
                      </m:sub>
                    </m:sSub>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𝟎</m:t>
                    </m:r>
                    <m:r>
                      <a:rPr lang="en-US" sz="2400" b="1" i="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𝟒</m:t>
                    </m:r>
                    <m:r>
                      <a:rPr lang="en-US" sz="2400" b="1" i="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w</m:t>
                        </m:r>
                      </m:e>
                      <m:sub>
                        <m:r>
                          <a:rPr lang="en-US" sz="2400" b="1" i="1" dirty="0" smtClean="0">
                            <a:solidFill>
                              <a:prstClr val="black"/>
                            </a:solidFill>
                            <a:latin typeface="Cambria Math"/>
                            <a:cs typeface="Times New Roman" pitchFamily="18" charset="0"/>
                          </a:rPr>
                          <m:t>𝟑</m:t>
                        </m:r>
                        <m:r>
                          <a:rPr lang="en-US" sz="2400" b="1" i="1" dirty="0">
                            <a:solidFill>
                              <a:prstClr val="black"/>
                            </a:solidFill>
                            <a:latin typeface="Cambria Math"/>
                            <a:cs typeface="Times New Roman" pitchFamily="18" charset="0"/>
                          </a:rPr>
                          <m:t>𝟏</m:t>
                        </m:r>
                      </m:sub>
                    </m:sSub>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𝟎</m:t>
                    </m:r>
                    <m:r>
                      <a:rPr lang="en-US" sz="2400" b="1" i="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𝟓</m:t>
                    </m:r>
                  </m:oMath>
                </a14:m>
                <a:r>
                  <a:rPr lang="en-US" sz="2400" b="1" dirty="0">
                    <a:solidFill>
                      <a:prstClr val="black"/>
                    </a:solidFill>
                    <a:cs typeface="Times New Roman" pitchFamily="18" charset="0"/>
                  </a:rPr>
                  <a:t>. Use incremental training scheme with the help of a scenario: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smtClean="0">
                            <a:solidFill>
                              <a:prstClr val="black"/>
                            </a:solidFill>
                            <a:latin typeface="Cambria Math"/>
                            <a:cs typeface="Times New Roman" pitchFamily="18" charset="0"/>
                          </a:rPr>
                          <m:t>𝒙</m:t>
                        </m:r>
                      </m:e>
                      <m:sub>
                        <m:r>
                          <a:rPr lang="en-US" sz="2400" b="1" i="1" dirty="0" smtClean="0">
                            <a:solidFill>
                              <a:prstClr val="black"/>
                            </a:solidFill>
                            <a:latin typeface="Cambria Math"/>
                            <a:cs typeface="Times New Roman" pitchFamily="18" charset="0"/>
                          </a:rPr>
                          <m:t>𝑰</m:t>
                        </m:r>
                        <m:r>
                          <a:rPr lang="en-US" sz="2400" b="1" i="1" dirty="0">
                            <a:solidFill>
                              <a:prstClr val="black"/>
                            </a:solidFill>
                            <a:latin typeface="Cambria Math"/>
                            <a:cs typeface="Times New Roman" pitchFamily="18" charset="0"/>
                          </a:rPr>
                          <m:t>𝟏</m:t>
                        </m:r>
                      </m:sub>
                    </m:sSub>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𝟏</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𝟓</m:t>
                    </m:r>
                    <m:r>
                      <a:rPr lang="en-US" sz="2400" b="1" i="1" dirty="0" smtClean="0">
                        <a:solidFill>
                          <a:prstClr val="black"/>
                        </a:solidFill>
                        <a:latin typeface="Cambria Math"/>
                        <a:cs typeface="Times New Roman" pitchFamily="18" charset="0"/>
                      </a:rPr>
                      <m:t>, </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𝒙</m:t>
                        </m:r>
                      </m:e>
                      <m:sub>
                        <m:r>
                          <a:rPr lang="en-US" sz="2400" b="1" i="1" dirty="0" smtClean="0">
                            <a:solidFill>
                              <a:prstClr val="black"/>
                            </a:solidFill>
                            <a:latin typeface="Cambria Math"/>
                            <a:cs typeface="Times New Roman" pitchFamily="18" charset="0"/>
                          </a:rPr>
                          <m:t>𝑰</m:t>
                        </m:r>
                        <m:r>
                          <a:rPr lang="en-US" sz="2400" b="1" i="1" dirty="0" smtClean="0">
                            <a:solidFill>
                              <a:prstClr val="black"/>
                            </a:solidFill>
                            <a:latin typeface="Cambria Math"/>
                            <a:cs typeface="Times New Roman" pitchFamily="18" charset="0"/>
                          </a:rPr>
                          <m:t>𝟐</m:t>
                        </m:r>
                      </m:sub>
                    </m:sSub>
                    <m:r>
                      <a:rPr lang="en-US" sz="2400" b="1" i="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𝟐</m:t>
                    </m:r>
                    <m:r>
                      <a:rPr lang="en-US" sz="2400" b="1" i="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𝟎</m:t>
                    </m:r>
                    <m:r>
                      <a:rPr lang="en-US" sz="2400" b="1" i="1" dirty="0">
                        <a:solidFill>
                          <a:prstClr val="black"/>
                        </a:solidFill>
                        <a:latin typeface="Cambria Math"/>
                        <a:cs typeface="Times New Roman" pitchFamily="18" charset="0"/>
                      </a:rPr>
                      <m:t>, </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𝒙</m:t>
                        </m:r>
                      </m:e>
                      <m:sub>
                        <m:r>
                          <a:rPr lang="en-US" sz="2400" b="1" i="1" dirty="0" smtClean="0">
                            <a:solidFill>
                              <a:prstClr val="black"/>
                            </a:solidFill>
                            <a:latin typeface="Cambria Math"/>
                            <a:cs typeface="Times New Roman" pitchFamily="18" charset="0"/>
                          </a:rPr>
                          <m:t>𝑰</m:t>
                        </m:r>
                        <m:r>
                          <a:rPr lang="en-US" sz="2400" b="1" i="1" dirty="0" smtClean="0">
                            <a:solidFill>
                              <a:prstClr val="black"/>
                            </a:solidFill>
                            <a:latin typeface="Cambria Math"/>
                            <a:cs typeface="Times New Roman" pitchFamily="18" charset="0"/>
                          </a:rPr>
                          <m:t>𝟑</m:t>
                        </m:r>
                      </m:sub>
                    </m:sSub>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𝟏</m:t>
                    </m:r>
                    <m:r>
                      <a:rPr lang="en-US" sz="2400" b="1" i="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𝟕</m:t>
                    </m:r>
                    <m:r>
                      <a:rPr lang="en-US" sz="2400" b="1" i="1" dirty="0">
                        <a:solidFill>
                          <a:prstClr val="black"/>
                        </a:solidFill>
                        <a:latin typeface="Cambria Math"/>
                        <a:cs typeface="Times New Roman" pitchFamily="18" charset="0"/>
                      </a:rPr>
                      <m:t>, </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𝒙</m:t>
                        </m:r>
                      </m:e>
                      <m:sub>
                        <m:r>
                          <a:rPr lang="en-US" sz="2400" b="1" i="1" dirty="0" smtClean="0">
                            <a:solidFill>
                              <a:prstClr val="black"/>
                            </a:solidFill>
                            <a:latin typeface="Cambria Math"/>
                            <a:cs typeface="Times New Roman" pitchFamily="18" charset="0"/>
                          </a:rPr>
                          <m:t>𝑰</m:t>
                        </m:r>
                        <m:r>
                          <a:rPr lang="en-US" sz="2400" b="1" i="1" dirty="0" smtClean="0">
                            <a:solidFill>
                              <a:prstClr val="black"/>
                            </a:solidFill>
                            <a:latin typeface="Cambria Math"/>
                            <a:cs typeface="Times New Roman" pitchFamily="18" charset="0"/>
                          </a:rPr>
                          <m:t>𝟒</m:t>
                        </m:r>
                      </m:sub>
                    </m:sSub>
                    <m:r>
                      <a:rPr lang="en-US" sz="2400" b="1" i="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𝟐</m:t>
                    </m:r>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𝟓</m:t>
                    </m:r>
                    <m:r>
                      <a:rPr lang="en-US" sz="2400" b="1" i="1" dirty="0">
                        <a:solidFill>
                          <a:prstClr val="black"/>
                        </a:solidFill>
                        <a:latin typeface="Cambria Math"/>
                        <a:cs typeface="Times New Roman" pitchFamily="18" charset="0"/>
                      </a:rPr>
                      <m:t>, </m:t>
                    </m:r>
                  </m:oMath>
                </a14:m>
                <a:r>
                  <a:rPr lang="en-US" sz="2400" b="1" dirty="0">
                    <a:solidFill>
                      <a:prstClr val="black"/>
                    </a:solidFill>
                    <a:cs typeface="Times New Roman" pitchFamily="18" charset="0"/>
                  </a:rPr>
                  <a:t>and output </a:t>
                </a:r>
                <a14:m>
                  <m:oMath xmlns:m="http://schemas.openxmlformats.org/officeDocument/2006/math">
                    <m:r>
                      <a:rPr lang="en-US" sz="2400" b="1" dirty="0" smtClean="0">
                        <a:solidFill>
                          <a:prstClr val="black"/>
                        </a:solidFill>
                        <a:latin typeface="Cambria Math"/>
                        <a:cs typeface="Times New Roman" pitchFamily="18" charset="0"/>
                      </a:rPr>
                      <m:t>𝐎</m:t>
                    </m:r>
                    <m:r>
                      <a:rPr lang="en-US" sz="2400" b="1" i="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𝟎</m:t>
                    </m:r>
                    <m:r>
                      <a:rPr lang="en-US" sz="2400" b="1" i="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𝟏𝟒</m:t>
                    </m:r>
                    <m:r>
                      <a:rPr lang="en-US" sz="2400" b="1" i="1" dirty="0" smtClean="0">
                        <a:solidFill>
                          <a:prstClr val="black"/>
                        </a:solidFill>
                        <a:latin typeface="Cambria Math"/>
                        <a:cs typeface="Times New Roman" pitchFamily="18" charset="0"/>
                      </a:rPr>
                      <m:t>. </m:t>
                    </m:r>
                  </m:oMath>
                </a14:m>
                <a:r>
                  <a:rPr lang="en-US" sz="2400" b="1" dirty="0">
                    <a:solidFill>
                      <a:prstClr val="black"/>
                    </a:solidFill>
                    <a:cs typeface="Times New Roman" pitchFamily="18" charset="0"/>
                  </a:rPr>
                  <a:t> Use back-propagation algorithm with a learning rate of </a:t>
                </a:r>
                <a14:m>
                  <m:oMath xmlns:m="http://schemas.openxmlformats.org/officeDocument/2006/math">
                    <m:r>
                      <m:rPr>
                        <m:sty m:val="p"/>
                      </m:rPr>
                      <a:rPr lang="el-GR" sz="2400" b="1" i="1" dirty="0" smtClean="0">
                        <a:solidFill>
                          <a:prstClr val="black"/>
                        </a:solidFill>
                        <a:latin typeface="Cambria Math"/>
                        <a:cs typeface="Times New Roman" pitchFamily="18" charset="0"/>
                      </a:rPr>
                      <m:t>η</m:t>
                    </m:r>
                    <m:r>
                      <a:rPr lang="en-US" sz="2400" b="1" i="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𝟎</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𝟐</m:t>
                    </m:r>
                    <m:r>
                      <a:rPr lang="en-US" sz="2400" b="1" i="1" dirty="0" smtClean="0">
                        <a:solidFill>
                          <a:prstClr val="black"/>
                        </a:solidFill>
                        <a:latin typeface="Cambria Math"/>
                        <a:cs typeface="Times New Roman" pitchFamily="18" charset="0"/>
                      </a:rPr>
                      <m:t>. </m:t>
                    </m:r>
                  </m:oMath>
                </a14:m>
                <a:r>
                  <a:rPr lang="en-US" sz="2400" b="1" dirty="0">
                    <a:solidFill>
                      <a:prstClr val="black"/>
                    </a:solidFill>
                    <a:cs typeface="Times New Roman" pitchFamily="18" charset="0"/>
                  </a:rPr>
                  <a:t>Calculate the updated values of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w</m:t>
                        </m:r>
                      </m:e>
                      <m:sub>
                        <m:r>
                          <a:rPr lang="en-US" sz="2400" b="1" i="1" dirty="0">
                            <a:solidFill>
                              <a:prstClr val="black"/>
                            </a:solidFill>
                            <a:latin typeface="Cambria Math"/>
                            <a:cs typeface="Times New Roman" pitchFamily="18" charset="0"/>
                          </a:rPr>
                          <m:t>𝟏𝟏</m:t>
                        </m:r>
                      </m:sub>
                    </m:sSub>
                  </m:oMath>
                </a14:m>
                <a:r>
                  <a:rPr lang="en-US" sz="2400" b="1" dirty="0">
                    <a:solidFill>
                      <a:prstClr val="black"/>
                    </a:solidFill>
                    <a:cs typeface="Times New Roman" pitchFamily="18" charset="0"/>
                  </a:rPr>
                  <a:t> ,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 </m:t>
                        </m:r>
                        <m:r>
                          <m:rPr>
                            <m:nor/>
                          </m:rPr>
                          <a:rPr lang="el-GR" sz="2400" b="1" dirty="0">
                            <a:solidFill>
                              <a:prstClr val="black"/>
                            </a:solidFill>
                            <a:cs typeface="Times New Roman" pitchFamily="18" charset="0"/>
                          </a:rPr>
                          <m:t>σ</m:t>
                        </m:r>
                      </m:e>
                      <m:sub>
                        <m:r>
                          <a:rPr lang="en-US" sz="2400" b="1" i="1" dirty="0">
                            <a:solidFill>
                              <a:prstClr val="black"/>
                            </a:solidFill>
                            <a:latin typeface="Cambria Math"/>
                            <a:cs typeface="Times New Roman" pitchFamily="18" charset="0"/>
                          </a:rPr>
                          <m:t>𝟏</m:t>
                        </m:r>
                      </m:sub>
                    </m:sSub>
                  </m:oMath>
                </a14:m>
                <a:r>
                  <a:rPr lang="en-US" sz="2400" b="1" dirty="0">
                    <a:solidFill>
                      <a:prstClr val="black"/>
                    </a:solidFill>
                    <a:cs typeface="Times New Roman" pitchFamily="18" charset="0"/>
                  </a:rPr>
                  <a:t>. Show only one iteration.</a:t>
                </a:r>
              </a:p>
            </p:txBody>
          </p:sp>
        </mc:Choice>
        <mc:Fallback xmlns="">
          <p:sp>
            <p:nvSpPr>
              <p:cNvPr id="9" name="TextBox 8"/>
              <p:cNvSpPr txBox="1">
                <a:spLocks noRot="1" noChangeAspect="1" noMove="1" noResize="1" noEditPoints="1" noAdjustHandles="1" noChangeArrowheads="1" noChangeShapeType="1" noTextEdit="1"/>
              </p:cNvSpPr>
              <p:nvPr/>
            </p:nvSpPr>
            <p:spPr>
              <a:xfrm>
                <a:off x="82726" y="1304308"/>
                <a:ext cx="8826812" cy="3659592"/>
              </a:xfrm>
              <a:prstGeom prst="rect">
                <a:avLst/>
              </a:prstGeom>
              <a:blipFill rotWithShape="1">
                <a:blip r:embed="rId3"/>
                <a:stretch>
                  <a:fillRect l="-1105" t="-1333" r="-1036" b="-2833"/>
                </a:stretch>
              </a:blipFill>
            </p:spPr>
            <p:txBody>
              <a:bodyPr/>
              <a:lstStyle/>
              <a:p>
                <a:r>
                  <a:rPr lang="en-US">
                    <a:noFill/>
                  </a:rPr>
                  <a:t> </a:t>
                </a:r>
              </a:p>
            </p:txBody>
          </p:sp>
        </mc:Fallback>
      </mc:AlternateContent>
    </p:spTree>
    <p:extLst>
      <p:ext uri="{BB962C8B-B14F-4D97-AF65-F5344CB8AC3E}">
        <p14:creationId xmlns:p14="http://schemas.microsoft.com/office/powerpoint/2010/main" val="563036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mc:AlternateContent xmlns:mc="http://schemas.openxmlformats.org/markup-compatibility/2006" xmlns:a14="http://schemas.microsoft.com/office/drawing/2010/main">
        <mc:Choice Requires="a14">
          <p:sp>
            <p:nvSpPr>
              <p:cNvPr id="9" name="TextBox 8"/>
              <p:cNvSpPr txBox="1"/>
              <p:nvPr/>
            </p:nvSpPr>
            <p:spPr>
              <a:xfrm>
                <a:off x="82726" y="1511956"/>
                <a:ext cx="7268100" cy="4255909"/>
              </a:xfrm>
              <a:prstGeom prst="rect">
                <a:avLst/>
              </a:prstGeom>
              <a:noFill/>
            </p:spPr>
            <p:txBody>
              <a:bodyPr wrap="square" rtlCol="0">
                <a:spAutoFit/>
              </a:bodyPr>
              <a:lstStyle/>
              <a:p>
                <a:pPr algn="just"/>
                <a:r>
                  <a:rPr lang="en-US" sz="2400" b="1" dirty="0">
                    <a:solidFill>
                      <a:prstClr val="black"/>
                    </a:solidFill>
                    <a:cs typeface="Times New Roman" pitchFamily="18" charset="0"/>
                  </a:rPr>
                  <a:t>Given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𝒙</m:t>
                        </m:r>
                      </m:e>
                      <m:sub>
                        <m:r>
                          <a:rPr lang="en-US" sz="2400" b="1" i="1" dirty="0" smtClean="0">
                            <a:solidFill>
                              <a:prstClr val="black"/>
                            </a:solidFill>
                            <a:latin typeface="Cambria Math"/>
                            <a:cs typeface="Times New Roman" pitchFamily="18" charset="0"/>
                          </a:rPr>
                          <m:t>𝑰</m:t>
                        </m:r>
                        <m:r>
                          <a:rPr lang="en-US" sz="2400" b="1" i="1" dirty="0">
                            <a:solidFill>
                              <a:prstClr val="black"/>
                            </a:solidFill>
                            <a:latin typeface="Cambria Math"/>
                            <a:cs typeface="Times New Roman" pitchFamily="18" charset="0"/>
                          </a:rPr>
                          <m:t>𝟏</m:t>
                        </m:r>
                      </m:sub>
                    </m:sSub>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𝟏</m:t>
                    </m:r>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𝟓</m:t>
                    </m:r>
                    <m:r>
                      <a:rPr lang="en-US" sz="2400" b="1" i="1" dirty="0">
                        <a:solidFill>
                          <a:prstClr val="black"/>
                        </a:solidFill>
                        <a:latin typeface="Cambria Math"/>
                        <a:cs typeface="Times New Roman" pitchFamily="18" charset="0"/>
                      </a:rPr>
                      <m:t>, </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𝒙</m:t>
                        </m:r>
                      </m:e>
                      <m:sub>
                        <m:r>
                          <a:rPr lang="en-US" sz="2400" b="1" i="1" dirty="0" smtClean="0">
                            <a:solidFill>
                              <a:prstClr val="black"/>
                            </a:solidFill>
                            <a:latin typeface="Cambria Math"/>
                            <a:cs typeface="Times New Roman" pitchFamily="18" charset="0"/>
                          </a:rPr>
                          <m:t>𝑰</m:t>
                        </m:r>
                        <m:r>
                          <a:rPr lang="en-US" sz="2400" b="1" i="1" dirty="0">
                            <a:solidFill>
                              <a:prstClr val="black"/>
                            </a:solidFill>
                            <a:latin typeface="Cambria Math"/>
                            <a:cs typeface="Times New Roman" pitchFamily="18" charset="0"/>
                          </a:rPr>
                          <m:t>𝟐</m:t>
                        </m:r>
                      </m:sub>
                    </m:sSub>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𝟐</m:t>
                    </m:r>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𝟎</m:t>
                    </m:r>
                    <m:r>
                      <a:rPr lang="en-US" sz="2400" b="1" i="1" dirty="0">
                        <a:solidFill>
                          <a:prstClr val="black"/>
                        </a:solidFill>
                        <a:latin typeface="Cambria Math"/>
                        <a:cs typeface="Times New Roman" pitchFamily="18" charset="0"/>
                      </a:rPr>
                      <m:t>, </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𝒙</m:t>
                        </m:r>
                      </m:e>
                      <m:sub>
                        <m:r>
                          <a:rPr lang="en-US" sz="2400" b="1" i="1" dirty="0" smtClean="0">
                            <a:solidFill>
                              <a:prstClr val="black"/>
                            </a:solidFill>
                            <a:latin typeface="Cambria Math"/>
                            <a:cs typeface="Times New Roman" pitchFamily="18" charset="0"/>
                          </a:rPr>
                          <m:t>𝑰</m:t>
                        </m:r>
                        <m:r>
                          <a:rPr lang="en-US" sz="2400" b="1" i="1" dirty="0">
                            <a:solidFill>
                              <a:prstClr val="black"/>
                            </a:solidFill>
                            <a:latin typeface="Cambria Math"/>
                            <a:cs typeface="Times New Roman" pitchFamily="18" charset="0"/>
                          </a:rPr>
                          <m:t>𝟑</m:t>
                        </m:r>
                      </m:sub>
                    </m:sSub>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𝟏</m:t>
                    </m:r>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𝟕</m:t>
                    </m:r>
                    <m:r>
                      <a:rPr lang="en-US" sz="2400" b="1" i="1" dirty="0">
                        <a:solidFill>
                          <a:prstClr val="black"/>
                        </a:solidFill>
                        <a:latin typeface="Cambria Math"/>
                        <a:cs typeface="Times New Roman" pitchFamily="18" charset="0"/>
                      </a:rPr>
                      <m:t>, </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𝒙</m:t>
                        </m:r>
                      </m:e>
                      <m:sub>
                        <m:r>
                          <a:rPr lang="en-US" sz="2400" b="1" i="1" dirty="0" smtClean="0">
                            <a:solidFill>
                              <a:prstClr val="black"/>
                            </a:solidFill>
                            <a:latin typeface="Cambria Math"/>
                            <a:cs typeface="Times New Roman" pitchFamily="18" charset="0"/>
                          </a:rPr>
                          <m:t>𝑰</m:t>
                        </m:r>
                        <m:r>
                          <a:rPr lang="en-US" sz="2400" b="1" i="1" dirty="0">
                            <a:solidFill>
                              <a:prstClr val="black"/>
                            </a:solidFill>
                            <a:latin typeface="Cambria Math"/>
                            <a:cs typeface="Times New Roman" pitchFamily="18" charset="0"/>
                          </a:rPr>
                          <m:t>𝟒</m:t>
                        </m:r>
                      </m:sub>
                    </m:sSub>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𝟐</m:t>
                    </m:r>
                    <m:r>
                      <a:rPr lang="en-US" sz="2400" b="1" i="1" dirty="0">
                        <a:solidFill>
                          <a:prstClr val="black"/>
                        </a:solidFill>
                        <a:latin typeface="Cambria Math"/>
                        <a:cs typeface="Times New Roman" pitchFamily="18" charset="0"/>
                      </a:rPr>
                      <m:t>.</m:t>
                    </m:r>
                    <m:r>
                      <a:rPr lang="en-US" sz="2400" b="1" i="1" dirty="0">
                        <a:solidFill>
                          <a:prstClr val="black"/>
                        </a:solidFill>
                        <a:latin typeface="Cambria Math"/>
                        <a:cs typeface="Times New Roman" pitchFamily="18" charset="0"/>
                      </a:rPr>
                      <m:t>𝟓</m:t>
                    </m:r>
                  </m:oMath>
                </a14:m>
                <a:endParaRPr lang="en-US" sz="2400" b="1" dirty="0">
                  <a:solidFill>
                    <a:prstClr val="black"/>
                  </a:solidFill>
                  <a:cs typeface="Times New Roman" pitchFamily="18" charset="0"/>
                </a:endParaRPr>
              </a:p>
              <a:p>
                <a:pPr algn="just">
                  <a:buFont typeface="Arial" charset="0"/>
                  <a:buChar char="•"/>
                </a:pPr>
                <a:endParaRPr lang="en-US" sz="2400" b="1" dirty="0">
                  <a:solidFill>
                    <a:prstClr val="black"/>
                  </a:solidFill>
                  <a:cs typeface="Times New Roman" pitchFamily="18" charset="0"/>
                </a:endParaRPr>
              </a:p>
              <a:p>
                <a:pPr algn="just">
                  <a:buFont typeface="Arial" charset="0"/>
                  <a:buChar char="•"/>
                </a:pPr>
                <a:endParaRPr lang="en-US" sz="2400" b="1" dirty="0">
                  <a:solidFill>
                    <a:prstClr val="black"/>
                  </a:solidFill>
                  <a:cs typeface="Times New Roman" pitchFamily="18" charset="0"/>
                </a:endParaRPr>
              </a:p>
              <a:p>
                <a:pPr algn="just">
                  <a:buFont typeface="Arial" charset="0"/>
                  <a:buChar char="•"/>
                </a:pP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𝑯</m:t>
                        </m:r>
                      </m:e>
                      <m:sub>
                        <m:r>
                          <a:rPr lang="en-US" sz="2400" b="1" i="1" dirty="0" smtClean="0">
                            <a:solidFill>
                              <a:prstClr val="black"/>
                            </a:solidFill>
                            <a:latin typeface="Cambria Math"/>
                            <a:cs typeface="Times New Roman" pitchFamily="18" charset="0"/>
                          </a:rPr>
                          <m:t>𝑰</m:t>
                        </m:r>
                        <m:r>
                          <a:rPr lang="en-US" sz="2400" b="1" i="1" dirty="0">
                            <a:solidFill>
                              <a:prstClr val="black"/>
                            </a:solidFill>
                            <a:latin typeface="Cambria Math"/>
                            <a:cs typeface="Times New Roman" pitchFamily="18" charset="0"/>
                          </a:rPr>
                          <m:t>𝟏</m:t>
                        </m:r>
                      </m:sub>
                    </m:sSub>
                    <m:r>
                      <a:rPr lang="en-US" sz="2400" b="1" i="1" dirty="0">
                        <a:solidFill>
                          <a:prstClr val="black"/>
                        </a:solidFill>
                        <a:latin typeface="Cambria Math"/>
                        <a:cs typeface="Times New Roman" pitchFamily="18" charset="0"/>
                      </a:rPr>
                      <m:t>=</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𝑯</m:t>
                        </m:r>
                      </m:e>
                      <m:sub>
                        <m:r>
                          <a:rPr lang="en-US" sz="2400" b="1" i="1" dirty="0">
                            <a:solidFill>
                              <a:prstClr val="black"/>
                            </a:solidFill>
                            <a:latin typeface="Cambria Math"/>
                            <a:cs typeface="Times New Roman" pitchFamily="18" charset="0"/>
                          </a:rPr>
                          <m:t>𝑰</m:t>
                        </m:r>
                        <m:r>
                          <a:rPr lang="en-US" sz="2400" b="1" i="1" dirty="0" smtClean="0">
                            <a:solidFill>
                              <a:prstClr val="black"/>
                            </a:solidFill>
                            <a:latin typeface="Cambria Math"/>
                            <a:cs typeface="Times New Roman" pitchFamily="18" charset="0"/>
                          </a:rPr>
                          <m:t>𝟐</m:t>
                        </m:r>
                      </m:sub>
                    </m:sSub>
                    <m:r>
                      <a:rPr lang="en-US" sz="2400" b="1" i="1" dirty="0" smtClean="0">
                        <a:solidFill>
                          <a:prstClr val="black"/>
                        </a:solidFill>
                        <a:latin typeface="Cambria Math"/>
                        <a:cs typeface="Times New Roman" pitchFamily="18" charset="0"/>
                      </a:rPr>
                      <m:t>=</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𝑯</m:t>
                        </m:r>
                      </m:e>
                      <m:sub>
                        <m:r>
                          <a:rPr lang="en-US" sz="2400" b="1" i="1" dirty="0">
                            <a:solidFill>
                              <a:prstClr val="black"/>
                            </a:solidFill>
                            <a:latin typeface="Cambria Math"/>
                            <a:cs typeface="Times New Roman" pitchFamily="18" charset="0"/>
                          </a:rPr>
                          <m:t>𝑰</m:t>
                        </m:r>
                        <m:r>
                          <a:rPr lang="en-US" sz="2400" b="1" i="1" dirty="0" smtClean="0">
                            <a:solidFill>
                              <a:prstClr val="black"/>
                            </a:solidFill>
                            <a:latin typeface="Cambria Math"/>
                            <a:cs typeface="Times New Roman" pitchFamily="18" charset="0"/>
                          </a:rPr>
                          <m:t>𝟑</m:t>
                        </m:r>
                      </m:sub>
                    </m:sSub>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𝟏</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𝟓</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𝟐</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𝟎</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𝟏</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𝟕</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𝟐</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𝟓</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𝟕</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𝟕</m:t>
                    </m:r>
                  </m:oMath>
                </a14:m>
                <a:endParaRPr lang="en-US" sz="2400" b="1" dirty="0">
                  <a:solidFill>
                    <a:prstClr val="black"/>
                  </a:solidFill>
                  <a:cs typeface="Times New Roman" pitchFamily="18" charset="0"/>
                </a:endParaRPr>
              </a:p>
              <a:p>
                <a:pPr algn="just">
                  <a:buFont typeface="Arial" charset="0"/>
                  <a:buChar char="•"/>
                </a:pPr>
                <a:endParaRPr lang="en-US" sz="2400" b="1" dirty="0">
                  <a:solidFill>
                    <a:prstClr val="black"/>
                  </a:solidFill>
                  <a:cs typeface="Times New Roman" pitchFamily="18" charset="0"/>
                </a:endParaRPr>
              </a:p>
              <a:p>
                <a:pPr algn="just">
                  <a:buFont typeface="Arial" charset="0"/>
                  <a:buChar char="•"/>
                </a:pPr>
                <a14:m>
                  <m:oMath xmlns:m="http://schemas.openxmlformats.org/officeDocument/2006/math">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smtClean="0">
                            <a:solidFill>
                              <a:prstClr val="black"/>
                            </a:solidFill>
                            <a:latin typeface="Cambria Math"/>
                            <a:cs typeface="Times New Roman" pitchFamily="18" charset="0"/>
                          </a:rPr>
                          <m:t>𝑯</m:t>
                        </m:r>
                      </m:e>
                      <m:sub>
                        <m:r>
                          <a:rPr lang="en-US" sz="2800" b="1" i="1" dirty="0" smtClean="0">
                            <a:solidFill>
                              <a:prstClr val="black"/>
                            </a:solidFill>
                            <a:latin typeface="Cambria Math"/>
                            <a:cs typeface="Times New Roman" pitchFamily="18" charset="0"/>
                          </a:rPr>
                          <m:t>𝑶</m:t>
                        </m:r>
                        <m:r>
                          <a:rPr lang="en-US" sz="2800" b="1" i="1" dirty="0">
                            <a:solidFill>
                              <a:prstClr val="black"/>
                            </a:solidFill>
                            <a:latin typeface="Cambria Math"/>
                            <a:cs typeface="Times New Roman" pitchFamily="18" charset="0"/>
                          </a:rPr>
                          <m:t>𝟏</m:t>
                        </m:r>
                      </m:sub>
                    </m:sSub>
                    <m:r>
                      <a:rPr lang="en-US" sz="2800" b="1" i="1" dirty="0">
                        <a:solidFill>
                          <a:prstClr val="black"/>
                        </a:solidFill>
                        <a:latin typeface="Cambria Math"/>
                        <a:cs typeface="Times New Roman" pitchFamily="18" charset="0"/>
                      </a:rPr>
                      <m:t>=</m:t>
                    </m:r>
                    <m:f>
                      <m:fPr>
                        <m:ctrlPr>
                          <a:rPr lang="en-US" sz="2800" b="1" i="1">
                            <a:solidFill>
                              <a:prstClr val="black"/>
                            </a:solidFill>
                            <a:latin typeface="Cambria Math" panose="02040503050406030204" pitchFamily="18" charset="0"/>
                            <a:cs typeface="Times New Roman" pitchFamily="18" charset="0"/>
                          </a:rPr>
                        </m:ctrlPr>
                      </m:fPr>
                      <m:num>
                        <m:r>
                          <a:rPr lang="en-US" sz="2800" b="1" i="1">
                            <a:solidFill>
                              <a:prstClr val="black"/>
                            </a:solidFill>
                            <a:latin typeface="Cambria Math"/>
                            <a:cs typeface="Times New Roman" pitchFamily="18" charset="0"/>
                          </a:rPr>
                          <m:t>𝟏</m:t>
                        </m:r>
                      </m:num>
                      <m:den>
                        <m:rad>
                          <m:radPr>
                            <m:degHide m:val="on"/>
                            <m:ctrlPr>
                              <a:rPr lang="en-US" sz="2800" b="1" i="1">
                                <a:solidFill>
                                  <a:prstClr val="black"/>
                                </a:solidFill>
                                <a:latin typeface="Cambria Math" panose="02040503050406030204" pitchFamily="18" charset="0"/>
                                <a:cs typeface="Times New Roman" pitchFamily="18" charset="0"/>
                              </a:rPr>
                            </m:ctrlPr>
                          </m:radPr>
                          <m:deg/>
                          <m:e>
                            <m:sSup>
                              <m:sSupPr>
                                <m:ctrlPr>
                                  <a:rPr lang="en-US" sz="2800" b="1" i="1">
                                    <a:solidFill>
                                      <a:prstClr val="black"/>
                                    </a:solidFill>
                                    <a:latin typeface="Cambria Math" panose="02040503050406030204" pitchFamily="18" charset="0"/>
                                    <a:cs typeface="Times New Roman" pitchFamily="18" charset="0"/>
                                  </a:rPr>
                                </m:ctrlPr>
                              </m:sSupPr>
                              <m:e>
                                <m:r>
                                  <a:rPr lang="en-US" sz="2800" b="1" i="1">
                                    <a:solidFill>
                                      <a:prstClr val="black"/>
                                    </a:solidFill>
                                    <a:latin typeface="Cambria Math"/>
                                    <a:cs typeface="Times New Roman" pitchFamily="18" charset="0"/>
                                  </a:rPr>
                                  <m:t>𝒙</m:t>
                                </m:r>
                              </m:e>
                              <m:sup>
                                <m:r>
                                  <a:rPr lang="en-US" sz="2800" b="1" i="1">
                                    <a:solidFill>
                                      <a:prstClr val="black"/>
                                    </a:solidFill>
                                    <a:latin typeface="Cambria Math"/>
                                    <a:cs typeface="Times New Roman" pitchFamily="18" charset="0"/>
                                  </a:rPr>
                                  <m:t>𝟐</m:t>
                                </m:r>
                              </m:sup>
                            </m:sSup>
                            <m:r>
                              <a:rPr lang="en-US" sz="2800" b="1" i="1">
                                <a:solidFill>
                                  <a:prstClr val="black"/>
                                </a:solidFill>
                                <a:latin typeface="Cambria Math"/>
                                <a:cs typeface="Times New Roman" pitchFamily="18" charset="0"/>
                              </a:rPr>
                              <m:t>+</m:t>
                            </m:r>
                            <m:sSubSup>
                              <m:sSubSupPr>
                                <m:ctrlPr>
                                  <a:rPr lang="en-US" sz="2800" b="1" i="1" smtClean="0">
                                    <a:solidFill>
                                      <a:prstClr val="black"/>
                                    </a:solidFill>
                                    <a:latin typeface="Cambria Math" panose="02040503050406030204" pitchFamily="18" charset="0"/>
                                    <a:cs typeface="Times New Roman" pitchFamily="18" charset="0"/>
                                  </a:rPr>
                                </m:ctrlPr>
                              </m:sSubSupPr>
                              <m:e>
                                <m:sSub>
                                  <m:sSubPr>
                                    <m:ctrlPr>
                                      <a:rPr lang="en-US" sz="2800" b="1" i="1" smtClean="0">
                                        <a:solidFill>
                                          <a:prstClr val="black"/>
                                        </a:solidFill>
                                        <a:latin typeface="Cambria Math" panose="02040503050406030204" pitchFamily="18" charset="0"/>
                                        <a:cs typeface="Times New Roman" pitchFamily="18" charset="0"/>
                                      </a:rPr>
                                    </m:ctrlPr>
                                  </m:sSubPr>
                                  <m:e>
                                    <m:r>
                                      <a:rPr lang="el-GR" sz="2800" b="1" i="1" smtClean="0">
                                        <a:solidFill>
                                          <a:prstClr val="black"/>
                                        </a:solidFill>
                                        <a:latin typeface="Cambria Math"/>
                                        <a:cs typeface="Times New Roman" pitchFamily="18" charset="0"/>
                                      </a:rPr>
                                      <m:t>𝝈</m:t>
                                    </m:r>
                                  </m:e>
                                  <m:sub>
                                    <m:r>
                                      <a:rPr lang="en-US" sz="2800" b="1" i="1" smtClean="0">
                                        <a:solidFill>
                                          <a:prstClr val="black"/>
                                        </a:solidFill>
                                        <a:latin typeface="Cambria Math"/>
                                        <a:cs typeface="Times New Roman" pitchFamily="18" charset="0"/>
                                      </a:rPr>
                                      <m:t>𝟏</m:t>
                                    </m:r>
                                  </m:sub>
                                </m:sSub>
                              </m:e>
                              <m:sub/>
                              <m:sup>
                                <m:r>
                                  <a:rPr lang="en-US" sz="2800" b="1" i="1" smtClean="0">
                                    <a:solidFill>
                                      <a:prstClr val="black"/>
                                    </a:solidFill>
                                    <a:latin typeface="Cambria Math"/>
                                    <a:cs typeface="Times New Roman" pitchFamily="18" charset="0"/>
                                  </a:rPr>
                                  <m:t>𝟐</m:t>
                                </m:r>
                              </m:sup>
                            </m:sSubSup>
                          </m:e>
                        </m:rad>
                      </m:den>
                    </m:f>
                    <m:r>
                      <a:rPr lang="en-US" sz="2800" b="1" i="1" smtClean="0">
                        <a:solidFill>
                          <a:prstClr val="black"/>
                        </a:solidFill>
                        <a:latin typeface="Cambria Math"/>
                        <a:cs typeface="Times New Roman" pitchFamily="18" charset="0"/>
                      </a:rPr>
                      <m:t>=</m:t>
                    </m:r>
                    <m:f>
                      <m:fPr>
                        <m:ctrlPr>
                          <a:rPr lang="en-US" sz="2800" b="1" i="1">
                            <a:solidFill>
                              <a:prstClr val="black"/>
                            </a:solidFill>
                            <a:latin typeface="Cambria Math" panose="02040503050406030204" pitchFamily="18" charset="0"/>
                            <a:cs typeface="Times New Roman" pitchFamily="18" charset="0"/>
                          </a:rPr>
                        </m:ctrlPr>
                      </m:fPr>
                      <m:num>
                        <m:r>
                          <a:rPr lang="en-US" sz="2800" b="1" i="1">
                            <a:solidFill>
                              <a:prstClr val="black"/>
                            </a:solidFill>
                            <a:latin typeface="Cambria Math"/>
                            <a:cs typeface="Times New Roman" pitchFamily="18" charset="0"/>
                          </a:rPr>
                          <m:t>𝟏</m:t>
                        </m:r>
                      </m:num>
                      <m:den>
                        <m:rad>
                          <m:radPr>
                            <m:degHide m:val="on"/>
                            <m:ctrlPr>
                              <a:rPr lang="en-US" sz="2800" b="1" i="1">
                                <a:solidFill>
                                  <a:prstClr val="black"/>
                                </a:solidFill>
                                <a:latin typeface="Cambria Math" panose="02040503050406030204" pitchFamily="18" charset="0"/>
                                <a:cs typeface="Times New Roman" pitchFamily="18" charset="0"/>
                              </a:rPr>
                            </m:ctrlPr>
                          </m:radPr>
                          <m:deg/>
                          <m:e>
                            <m:sSup>
                              <m:sSupPr>
                                <m:ctrlPr>
                                  <a:rPr lang="en-US" sz="2800" b="1" i="1">
                                    <a:solidFill>
                                      <a:prstClr val="black"/>
                                    </a:solidFill>
                                    <a:latin typeface="Cambria Math" panose="02040503050406030204" pitchFamily="18" charset="0"/>
                                    <a:cs typeface="Times New Roman" pitchFamily="18" charset="0"/>
                                  </a:rPr>
                                </m:ctrlPr>
                              </m:sSupPr>
                              <m:e>
                                <m:r>
                                  <a:rPr lang="en-US" sz="2800" b="1" i="1" smtClean="0">
                                    <a:solidFill>
                                      <a:prstClr val="black"/>
                                    </a:solidFill>
                                    <a:latin typeface="Cambria Math"/>
                                    <a:cs typeface="Times New Roman" pitchFamily="18" charset="0"/>
                                  </a:rPr>
                                  <m:t>𝟕</m:t>
                                </m:r>
                                <m:r>
                                  <a:rPr lang="en-US" sz="2800" b="1" i="1" smtClean="0">
                                    <a:solidFill>
                                      <a:prstClr val="black"/>
                                    </a:solidFill>
                                    <a:latin typeface="Cambria Math"/>
                                    <a:cs typeface="Times New Roman" pitchFamily="18" charset="0"/>
                                  </a:rPr>
                                  <m:t>.</m:t>
                                </m:r>
                                <m:r>
                                  <a:rPr lang="en-US" sz="2800" b="1" i="1" smtClean="0">
                                    <a:solidFill>
                                      <a:prstClr val="black"/>
                                    </a:solidFill>
                                    <a:latin typeface="Cambria Math"/>
                                    <a:cs typeface="Times New Roman" pitchFamily="18" charset="0"/>
                                  </a:rPr>
                                  <m:t>𝟕</m:t>
                                </m:r>
                              </m:e>
                              <m:sup>
                                <m:r>
                                  <a:rPr lang="en-US" sz="2800" b="1" i="1">
                                    <a:solidFill>
                                      <a:prstClr val="black"/>
                                    </a:solidFill>
                                    <a:latin typeface="Cambria Math"/>
                                    <a:cs typeface="Times New Roman" pitchFamily="18" charset="0"/>
                                  </a:rPr>
                                  <m:t>𝟐</m:t>
                                </m:r>
                              </m:sup>
                            </m:sSup>
                            <m:r>
                              <a:rPr lang="en-US" sz="2800" b="1" i="1">
                                <a:solidFill>
                                  <a:prstClr val="black"/>
                                </a:solidFill>
                                <a:latin typeface="Cambria Math"/>
                                <a:cs typeface="Times New Roman" pitchFamily="18" charset="0"/>
                              </a:rPr>
                              <m:t>+</m:t>
                            </m:r>
                            <m:sSup>
                              <m:sSupPr>
                                <m:ctrlPr>
                                  <a:rPr lang="en-US" sz="2800" b="1" i="1">
                                    <a:solidFill>
                                      <a:prstClr val="black"/>
                                    </a:solidFill>
                                    <a:latin typeface="Cambria Math" panose="02040503050406030204" pitchFamily="18" charset="0"/>
                                    <a:cs typeface="Times New Roman" pitchFamily="18" charset="0"/>
                                  </a:rPr>
                                </m:ctrlPr>
                              </m:sSupPr>
                              <m:e>
                                <m:r>
                                  <a:rPr lang="en-US" sz="2800" b="1" i="1" smtClean="0">
                                    <a:solidFill>
                                      <a:prstClr val="black"/>
                                    </a:solidFill>
                                    <a:latin typeface="Cambria Math"/>
                                    <a:cs typeface="Times New Roman" pitchFamily="18" charset="0"/>
                                  </a:rPr>
                                  <m:t>(</m:t>
                                </m:r>
                                <m:r>
                                  <a:rPr lang="en-US" sz="2800" b="1" i="1" smtClean="0">
                                    <a:solidFill>
                                      <a:prstClr val="black"/>
                                    </a:solidFill>
                                    <a:latin typeface="Cambria Math"/>
                                    <a:cs typeface="Times New Roman" pitchFamily="18" charset="0"/>
                                  </a:rPr>
                                  <m:t>𝟎</m:t>
                                </m:r>
                                <m:r>
                                  <a:rPr lang="en-US" sz="2800" b="1" i="1" smtClean="0">
                                    <a:solidFill>
                                      <a:prstClr val="black"/>
                                    </a:solidFill>
                                    <a:latin typeface="Cambria Math"/>
                                    <a:cs typeface="Times New Roman" pitchFamily="18" charset="0"/>
                                  </a:rPr>
                                  <m:t>.</m:t>
                                </m:r>
                                <m:r>
                                  <a:rPr lang="en-US" sz="2800" b="1" i="1" smtClean="0">
                                    <a:solidFill>
                                      <a:prstClr val="black"/>
                                    </a:solidFill>
                                    <a:latin typeface="Cambria Math"/>
                                    <a:cs typeface="Times New Roman" pitchFamily="18" charset="0"/>
                                  </a:rPr>
                                  <m:t>𝟐</m:t>
                                </m:r>
                                <m:r>
                                  <a:rPr lang="en-US" sz="2800" b="1" i="1" smtClean="0">
                                    <a:solidFill>
                                      <a:prstClr val="black"/>
                                    </a:solidFill>
                                    <a:latin typeface="Cambria Math"/>
                                    <a:cs typeface="Times New Roman" pitchFamily="18" charset="0"/>
                                  </a:rPr>
                                  <m:t>)</m:t>
                                </m:r>
                              </m:e>
                              <m:sup>
                                <m:r>
                                  <a:rPr lang="en-US" sz="2800" b="1" i="1">
                                    <a:solidFill>
                                      <a:prstClr val="black"/>
                                    </a:solidFill>
                                    <a:latin typeface="Cambria Math"/>
                                    <a:cs typeface="Times New Roman" pitchFamily="18" charset="0"/>
                                  </a:rPr>
                                  <m:t>𝟐</m:t>
                                </m:r>
                              </m:sup>
                            </m:sSup>
                          </m:e>
                        </m:rad>
                      </m:den>
                    </m:f>
                    <m:r>
                      <a:rPr lang="en-US" sz="2800" b="1" i="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0.129</a:t>
                </a:r>
              </a:p>
              <a:p>
                <a:pPr algn="just">
                  <a:buFont typeface="Arial" charset="0"/>
                  <a:buChar char="•"/>
                </a:pPr>
                <a:endParaRPr lang="en-US" sz="2400" b="1" dirty="0">
                  <a:solidFill>
                    <a:prstClr val="black"/>
                  </a:solidFill>
                  <a:cs typeface="Times New Roman" pitchFamily="18" charset="0"/>
                </a:endParaRPr>
              </a:p>
              <a:p>
                <a:pPr algn="just">
                  <a:buFont typeface="Arial" charset="0"/>
                  <a:buChar char="•"/>
                </a:pPr>
                <a14:m>
                  <m:oMath xmlns:m="http://schemas.openxmlformats.org/officeDocument/2006/math">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a:solidFill>
                              <a:prstClr val="black"/>
                            </a:solidFill>
                            <a:latin typeface="Cambria Math"/>
                            <a:cs typeface="Times New Roman" pitchFamily="18" charset="0"/>
                          </a:rPr>
                          <m:t>𝑯</m:t>
                        </m:r>
                      </m:e>
                      <m:sub>
                        <m:r>
                          <a:rPr lang="en-US" sz="2800" b="1" i="1" dirty="0">
                            <a:solidFill>
                              <a:prstClr val="black"/>
                            </a:solidFill>
                            <a:latin typeface="Cambria Math"/>
                            <a:cs typeface="Times New Roman" pitchFamily="18" charset="0"/>
                          </a:rPr>
                          <m:t>𝑶</m:t>
                        </m:r>
                        <m:r>
                          <a:rPr lang="en-US" sz="2800" b="1" i="1" dirty="0" smtClean="0">
                            <a:solidFill>
                              <a:prstClr val="black"/>
                            </a:solidFill>
                            <a:latin typeface="Cambria Math"/>
                            <a:cs typeface="Times New Roman" pitchFamily="18" charset="0"/>
                          </a:rPr>
                          <m:t>𝟐</m:t>
                        </m:r>
                      </m:sub>
                    </m:sSub>
                    <m:r>
                      <a:rPr lang="en-US" sz="2800" b="1" i="1" dirty="0">
                        <a:solidFill>
                          <a:prstClr val="black"/>
                        </a:solidFill>
                        <a:latin typeface="Cambria Math"/>
                        <a:cs typeface="Times New Roman" pitchFamily="18" charset="0"/>
                      </a:rPr>
                      <m:t>=</m:t>
                    </m:r>
                    <m:f>
                      <m:fPr>
                        <m:ctrlPr>
                          <a:rPr lang="en-US" sz="2800" b="1" i="1">
                            <a:solidFill>
                              <a:prstClr val="black"/>
                            </a:solidFill>
                            <a:latin typeface="Cambria Math" panose="02040503050406030204" pitchFamily="18" charset="0"/>
                            <a:cs typeface="Times New Roman" pitchFamily="18" charset="0"/>
                          </a:rPr>
                        </m:ctrlPr>
                      </m:fPr>
                      <m:num>
                        <m:r>
                          <a:rPr lang="en-US" sz="2800" b="1" i="1">
                            <a:solidFill>
                              <a:prstClr val="black"/>
                            </a:solidFill>
                            <a:latin typeface="Cambria Math"/>
                            <a:cs typeface="Times New Roman" pitchFamily="18" charset="0"/>
                          </a:rPr>
                          <m:t>𝟏</m:t>
                        </m:r>
                      </m:num>
                      <m:den>
                        <m:rad>
                          <m:radPr>
                            <m:degHide m:val="on"/>
                            <m:ctrlPr>
                              <a:rPr lang="en-US" sz="2800" b="1" i="1">
                                <a:solidFill>
                                  <a:prstClr val="black"/>
                                </a:solidFill>
                                <a:latin typeface="Cambria Math" panose="02040503050406030204" pitchFamily="18" charset="0"/>
                                <a:cs typeface="Times New Roman" pitchFamily="18" charset="0"/>
                              </a:rPr>
                            </m:ctrlPr>
                          </m:radPr>
                          <m:deg/>
                          <m:e>
                            <m:sSup>
                              <m:sSupPr>
                                <m:ctrlPr>
                                  <a:rPr lang="en-US" sz="2800" b="1" i="1">
                                    <a:solidFill>
                                      <a:prstClr val="black"/>
                                    </a:solidFill>
                                    <a:latin typeface="Cambria Math" panose="02040503050406030204" pitchFamily="18" charset="0"/>
                                    <a:cs typeface="Times New Roman" pitchFamily="18" charset="0"/>
                                  </a:rPr>
                                </m:ctrlPr>
                              </m:sSupPr>
                              <m:e>
                                <m:r>
                                  <a:rPr lang="en-US" sz="2800" b="1" i="1">
                                    <a:solidFill>
                                      <a:prstClr val="black"/>
                                    </a:solidFill>
                                    <a:latin typeface="Cambria Math"/>
                                    <a:cs typeface="Times New Roman" pitchFamily="18" charset="0"/>
                                  </a:rPr>
                                  <m:t>𝒙</m:t>
                                </m:r>
                              </m:e>
                              <m:sup>
                                <m:r>
                                  <a:rPr lang="en-US" sz="2800" b="1" i="1">
                                    <a:solidFill>
                                      <a:prstClr val="black"/>
                                    </a:solidFill>
                                    <a:latin typeface="Cambria Math"/>
                                    <a:cs typeface="Times New Roman" pitchFamily="18" charset="0"/>
                                  </a:rPr>
                                  <m:t>𝟐</m:t>
                                </m:r>
                              </m:sup>
                            </m:sSup>
                            <m:r>
                              <a:rPr lang="en-US" sz="2800" b="1" i="1">
                                <a:solidFill>
                                  <a:prstClr val="black"/>
                                </a:solidFill>
                                <a:latin typeface="Cambria Math"/>
                                <a:cs typeface="Times New Roman" pitchFamily="18" charset="0"/>
                              </a:rPr>
                              <m:t>+</m:t>
                            </m:r>
                            <m:sSubSup>
                              <m:sSubSupPr>
                                <m:ctrlPr>
                                  <a:rPr lang="en-US" sz="2800" b="1" i="1">
                                    <a:solidFill>
                                      <a:prstClr val="black"/>
                                    </a:solidFill>
                                    <a:latin typeface="Cambria Math" panose="02040503050406030204" pitchFamily="18" charset="0"/>
                                    <a:cs typeface="Times New Roman" pitchFamily="18" charset="0"/>
                                  </a:rPr>
                                </m:ctrlPr>
                              </m:sSubSupPr>
                              <m:e>
                                <m:sSub>
                                  <m:sSubPr>
                                    <m:ctrlPr>
                                      <a:rPr lang="en-US" sz="2800" b="1" i="1">
                                        <a:solidFill>
                                          <a:prstClr val="black"/>
                                        </a:solidFill>
                                        <a:latin typeface="Cambria Math" panose="02040503050406030204" pitchFamily="18" charset="0"/>
                                        <a:cs typeface="Times New Roman" pitchFamily="18" charset="0"/>
                                      </a:rPr>
                                    </m:ctrlPr>
                                  </m:sSubPr>
                                  <m:e>
                                    <m:r>
                                      <a:rPr lang="el-GR" sz="2800" b="1" i="1">
                                        <a:solidFill>
                                          <a:prstClr val="black"/>
                                        </a:solidFill>
                                        <a:latin typeface="Cambria Math"/>
                                        <a:cs typeface="Times New Roman" pitchFamily="18" charset="0"/>
                                      </a:rPr>
                                      <m:t>𝝈</m:t>
                                    </m:r>
                                  </m:e>
                                  <m:sub>
                                    <m:r>
                                      <a:rPr lang="en-US" sz="2800" b="1" i="1" smtClean="0">
                                        <a:solidFill>
                                          <a:prstClr val="black"/>
                                        </a:solidFill>
                                        <a:latin typeface="Cambria Math"/>
                                        <a:cs typeface="Times New Roman" pitchFamily="18" charset="0"/>
                                      </a:rPr>
                                      <m:t>𝟐</m:t>
                                    </m:r>
                                  </m:sub>
                                </m:sSub>
                              </m:e>
                              <m:sub/>
                              <m:sup>
                                <m:r>
                                  <a:rPr lang="en-US" sz="2800" b="1" i="1">
                                    <a:solidFill>
                                      <a:prstClr val="black"/>
                                    </a:solidFill>
                                    <a:latin typeface="Cambria Math"/>
                                    <a:cs typeface="Times New Roman" pitchFamily="18" charset="0"/>
                                  </a:rPr>
                                  <m:t>𝟐</m:t>
                                </m:r>
                              </m:sup>
                            </m:sSubSup>
                          </m:e>
                        </m:rad>
                      </m:den>
                    </m:f>
                    <m:r>
                      <a:rPr lang="en-US" sz="2800" b="1" i="1">
                        <a:solidFill>
                          <a:prstClr val="black"/>
                        </a:solidFill>
                        <a:latin typeface="Cambria Math"/>
                        <a:cs typeface="Times New Roman" pitchFamily="18" charset="0"/>
                      </a:rPr>
                      <m:t>=</m:t>
                    </m:r>
                    <m:f>
                      <m:fPr>
                        <m:ctrlPr>
                          <a:rPr lang="en-US" sz="2800" b="1" i="1">
                            <a:solidFill>
                              <a:prstClr val="black"/>
                            </a:solidFill>
                            <a:latin typeface="Cambria Math" panose="02040503050406030204" pitchFamily="18" charset="0"/>
                            <a:cs typeface="Times New Roman" pitchFamily="18" charset="0"/>
                          </a:rPr>
                        </m:ctrlPr>
                      </m:fPr>
                      <m:num>
                        <m:r>
                          <a:rPr lang="en-US" sz="2800" b="1" i="1">
                            <a:solidFill>
                              <a:prstClr val="black"/>
                            </a:solidFill>
                            <a:latin typeface="Cambria Math"/>
                            <a:cs typeface="Times New Roman" pitchFamily="18" charset="0"/>
                          </a:rPr>
                          <m:t>𝟏</m:t>
                        </m:r>
                      </m:num>
                      <m:den>
                        <m:rad>
                          <m:radPr>
                            <m:degHide m:val="on"/>
                            <m:ctrlPr>
                              <a:rPr lang="en-US" sz="2800" b="1" i="1">
                                <a:solidFill>
                                  <a:prstClr val="black"/>
                                </a:solidFill>
                                <a:latin typeface="Cambria Math" panose="02040503050406030204" pitchFamily="18" charset="0"/>
                                <a:cs typeface="Times New Roman" pitchFamily="18" charset="0"/>
                              </a:rPr>
                            </m:ctrlPr>
                          </m:radPr>
                          <m:deg/>
                          <m:e>
                            <m:sSup>
                              <m:sSupPr>
                                <m:ctrlPr>
                                  <a:rPr lang="en-US" sz="2800" b="1" i="1">
                                    <a:solidFill>
                                      <a:prstClr val="black"/>
                                    </a:solidFill>
                                    <a:latin typeface="Cambria Math" panose="02040503050406030204" pitchFamily="18" charset="0"/>
                                    <a:cs typeface="Times New Roman" pitchFamily="18" charset="0"/>
                                  </a:rPr>
                                </m:ctrlPr>
                              </m:sSupPr>
                              <m:e>
                                <m:r>
                                  <a:rPr lang="en-US" sz="2800" b="1" i="1">
                                    <a:solidFill>
                                      <a:prstClr val="black"/>
                                    </a:solidFill>
                                    <a:latin typeface="Cambria Math"/>
                                    <a:cs typeface="Times New Roman" pitchFamily="18" charset="0"/>
                                  </a:rPr>
                                  <m:t>𝟕</m:t>
                                </m:r>
                                <m:r>
                                  <a:rPr lang="en-US" sz="2800" b="1" i="1">
                                    <a:solidFill>
                                      <a:prstClr val="black"/>
                                    </a:solidFill>
                                    <a:latin typeface="Cambria Math"/>
                                    <a:cs typeface="Times New Roman" pitchFamily="18" charset="0"/>
                                  </a:rPr>
                                  <m:t>.</m:t>
                                </m:r>
                                <m:r>
                                  <a:rPr lang="en-US" sz="2800" b="1" i="1">
                                    <a:solidFill>
                                      <a:prstClr val="black"/>
                                    </a:solidFill>
                                    <a:latin typeface="Cambria Math"/>
                                    <a:cs typeface="Times New Roman" pitchFamily="18" charset="0"/>
                                  </a:rPr>
                                  <m:t>𝟕</m:t>
                                </m:r>
                              </m:e>
                              <m:sup>
                                <m:r>
                                  <a:rPr lang="en-US" sz="2800" b="1" i="1">
                                    <a:solidFill>
                                      <a:prstClr val="black"/>
                                    </a:solidFill>
                                    <a:latin typeface="Cambria Math"/>
                                    <a:cs typeface="Times New Roman" pitchFamily="18" charset="0"/>
                                  </a:rPr>
                                  <m:t>𝟐</m:t>
                                </m:r>
                              </m:sup>
                            </m:sSup>
                            <m:r>
                              <a:rPr lang="en-US" sz="2800" b="1" i="1">
                                <a:solidFill>
                                  <a:prstClr val="black"/>
                                </a:solidFill>
                                <a:latin typeface="Cambria Math"/>
                                <a:cs typeface="Times New Roman" pitchFamily="18" charset="0"/>
                              </a:rPr>
                              <m:t>+</m:t>
                            </m:r>
                            <m:sSup>
                              <m:sSupPr>
                                <m:ctrlPr>
                                  <a:rPr lang="en-US" sz="2800" b="1" i="1">
                                    <a:solidFill>
                                      <a:prstClr val="black"/>
                                    </a:solidFill>
                                    <a:latin typeface="Cambria Math" panose="02040503050406030204" pitchFamily="18" charset="0"/>
                                    <a:cs typeface="Times New Roman" pitchFamily="18" charset="0"/>
                                  </a:rPr>
                                </m:ctrlPr>
                              </m:sSupPr>
                              <m:e>
                                <m:r>
                                  <a:rPr lang="en-US" sz="2800" b="1" i="1">
                                    <a:solidFill>
                                      <a:prstClr val="black"/>
                                    </a:solidFill>
                                    <a:latin typeface="Cambria Math"/>
                                    <a:cs typeface="Times New Roman" pitchFamily="18" charset="0"/>
                                  </a:rPr>
                                  <m:t>(</m:t>
                                </m:r>
                                <m:r>
                                  <a:rPr lang="en-US" sz="2800" b="1" i="1" smtClean="0">
                                    <a:solidFill>
                                      <a:prstClr val="black"/>
                                    </a:solidFill>
                                    <a:latin typeface="Cambria Math"/>
                                    <a:cs typeface="Times New Roman" pitchFamily="18" charset="0"/>
                                  </a:rPr>
                                  <m:t>𝟑</m:t>
                                </m:r>
                                <m:r>
                                  <a:rPr lang="en-US" sz="2800" b="1" i="1">
                                    <a:solidFill>
                                      <a:prstClr val="black"/>
                                    </a:solidFill>
                                    <a:latin typeface="Cambria Math"/>
                                    <a:cs typeface="Times New Roman" pitchFamily="18" charset="0"/>
                                  </a:rPr>
                                  <m:t>.</m:t>
                                </m:r>
                                <m:r>
                                  <a:rPr lang="en-US" sz="2800" b="1" i="1" smtClean="0">
                                    <a:solidFill>
                                      <a:prstClr val="black"/>
                                    </a:solidFill>
                                    <a:latin typeface="Cambria Math"/>
                                    <a:cs typeface="Times New Roman" pitchFamily="18" charset="0"/>
                                  </a:rPr>
                                  <m:t>𝟎</m:t>
                                </m:r>
                                <m:r>
                                  <a:rPr lang="en-US" sz="2800" b="1" i="1">
                                    <a:solidFill>
                                      <a:prstClr val="black"/>
                                    </a:solidFill>
                                    <a:latin typeface="Cambria Math"/>
                                    <a:cs typeface="Times New Roman" pitchFamily="18" charset="0"/>
                                  </a:rPr>
                                  <m:t>)</m:t>
                                </m:r>
                              </m:e>
                              <m:sup>
                                <m:r>
                                  <a:rPr lang="en-US" sz="2800" b="1" i="1">
                                    <a:solidFill>
                                      <a:prstClr val="black"/>
                                    </a:solidFill>
                                    <a:latin typeface="Cambria Math"/>
                                    <a:cs typeface="Times New Roman" pitchFamily="18" charset="0"/>
                                  </a:rPr>
                                  <m:t>𝟐</m:t>
                                </m:r>
                              </m:sup>
                            </m:sSup>
                          </m:e>
                        </m:rad>
                      </m:den>
                    </m:f>
                    <m:r>
                      <a:rPr lang="en-US" sz="2800" b="1" i="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0.121</a:t>
                </a:r>
              </a:p>
            </p:txBody>
          </p:sp>
        </mc:Choice>
        <mc:Fallback xmlns="">
          <p:sp>
            <p:nvSpPr>
              <p:cNvPr id="9" name="TextBox 8"/>
              <p:cNvSpPr txBox="1">
                <a:spLocks noRot="1" noChangeAspect="1" noMove="1" noResize="1" noEditPoints="1" noAdjustHandles="1" noChangeArrowheads="1" noChangeShapeType="1" noTextEdit="1"/>
              </p:cNvSpPr>
              <p:nvPr/>
            </p:nvSpPr>
            <p:spPr>
              <a:xfrm>
                <a:off x="82726" y="1511956"/>
                <a:ext cx="7268100" cy="4255909"/>
              </a:xfrm>
              <a:prstGeom prst="rect">
                <a:avLst/>
              </a:prstGeom>
              <a:blipFill rotWithShape="1">
                <a:blip r:embed="rId3"/>
                <a:stretch>
                  <a:fillRect l="-1342" t="-1146"/>
                </a:stretch>
              </a:blipFill>
            </p:spPr>
            <p:txBody>
              <a:bodyPr/>
              <a:lstStyle/>
              <a:p>
                <a:r>
                  <a:rPr lang="en-US">
                    <a:noFill/>
                  </a:rPr>
                  <a:t> </a:t>
                </a:r>
              </a:p>
            </p:txBody>
          </p:sp>
        </mc:Fallback>
      </mc:AlternateContent>
      <p:sp>
        <p:nvSpPr>
          <p:cNvPr id="5" name="TextBox 4"/>
          <p:cNvSpPr txBox="1"/>
          <p:nvPr/>
        </p:nvSpPr>
        <p:spPr>
          <a:xfrm>
            <a:off x="375803" y="772057"/>
            <a:ext cx="2094265" cy="523220"/>
          </a:xfrm>
          <a:prstGeom prst="rect">
            <a:avLst/>
          </a:prstGeom>
          <a:noFill/>
        </p:spPr>
        <p:txBody>
          <a:bodyPr wrap="square" rtlCol="0">
            <a:spAutoFit/>
          </a:bodyPr>
          <a:lstStyle/>
          <a:p>
            <a:pPr algn="just"/>
            <a:r>
              <a:rPr lang="en-US" sz="2800" b="1" dirty="0">
                <a:solidFill>
                  <a:srgbClr val="C00000"/>
                </a:solidFill>
                <a:latin typeface="Georgia" pitchFamily="18" charset="0"/>
                <a:cs typeface="Times New Roman" pitchFamily="18" charset="0"/>
              </a:rPr>
              <a:t>Solution</a:t>
            </a:r>
          </a:p>
        </p:txBody>
      </p:sp>
    </p:spTree>
    <p:extLst>
      <p:ext uri="{BB962C8B-B14F-4D97-AF65-F5344CB8AC3E}">
        <p14:creationId xmlns:p14="http://schemas.microsoft.com/office/powerpoint/2010/main" val="4100368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mc:AlternateContent xmlns:mc="http://schemas.openxmlformats.org/markup-compatibility/2006" xmlns:a14="http://schemas.microsoft.com/office/drawing/2010/main">
        <mc:Choice Requires="a14">
          <p:sp>
            <p:nvSpPr>
              <p:cNvPr id="9" name="TextBox 8"/>
              <p:cNvSpPr txBox="1"/>
              <p:nvPr/>
            </p:nvSpPr>
            <p:spPr>
              <a:xfrm>
                <a:off x="82726" y="1072581"/>
                <a:ext cx="7268100" cy="4020781"/>
              </a:xfrm>
              <a:prstGeom prst="rect">
                <a:avLst/>
              </a:prstGeom>
              <a:noFill/>
            </p:spPr>
            <p:txBody>
              <a:bodyPr wrap="square" rtlCol="0">
                <a:spAutoFit/>
              </a:bodyPr>
              <a:lstStyle/>
              <a:p>
                <a:pPr algn="just">
                  <a:buFont typeface="Arial" charset="0"/>
                  <a:buChar char="•"/>
                </a:pPr>
                <a14:m>
                  <m:oMath xmlns:m="http://schemas.openxmlformats.org/officeDocument/2006/math">
                    <m:sSub>
                      <m:sSubPr>
                        <m:ctrlPr>
                          <a:rPr lang="en-US" sz="2800" b="1" i="1" dirty="0" smtClean="0">
                            <a:solidFill>
                              <a:prstClr val="black"/>
                            </a:solidFill>
                            <a:latin typeface="Cambria Math" panose="02040503050406030204" pitchFamily="18" charset="0"/>
                            <a:cs typeface="Times New Roman" pitchFamily="18" charset="0"/>
                          </a:rPr>
                        </m:ctrlPr>
                      </m:sSubPr>
                      <m:e>
                        <m:r>
                          <a:rPr lang="en-US" sz="2800" b="1" i="1" dirty="0" smtClean="0">
                            <a:solidFill>
                              <a:prstClr val="black"/>
                            </a:solidFill>
                            <a:latin typeface="Cambria Math"/>
                            <a:cs typeface="Times New Roman" pitchFamily="18" charset="0"/>
                          </a:rPr>
                          <m:t>𝑯</m:t>
                        </m:r>
                      </m:e>
                      <m:sub>
                        <m:r>
                          <a:rPr lang="en-US" sz="2800" b="1" i="1" dirty="0" smtClean="0">
                            <a:solidFill>
                              <a:prstClr val="black"/>
                            </a:solidFill>
                            <a:latin typeface="Cambria Math"/>
                            <a:cs typeface="Times New Roman" pitchFamily="18" charset="0"/>
                          </a:rPr>
                          <m:t>𝑶</m:t>
                        </m:r>
                        <m:r>
                          <a:rPr lang="en-US" sz="2800" b="1" i="1" dirty="0" smtClean="0">
                            <a:solidFill>
                              <a:prstClr val="black"/>
                            </a:solidFill>
                            <a:latin typeface="Cambria Math"/>
                            <a:cs typeface="Times New Roman" pitchFamily="18" charset="0"/>
                          </a:rPr>
                          <m:t>𝟑</m:t>
                        </m:r>
                      </m:sub>
                    </m:sSub>
                    <m:r>
                      <a:rPr lang="en-US" sz="2800" b="1" i="1" dirty="0">
                        <a:solidFill>
                          <a:prstClr val="black"/>
                        </a:solidFill>
                        <a:latin typeface="Cambria Math"/>
                        <a:cs typeface="Times New Roman" pitchFamily="18" charset="0"/>
                      </a:rPr>
                      <m:t>=</m:t>
                    </m:r>
                    <m:f>
                      <m:fPr>
                        <m:ctrlPr>
                          <a:rPr lang="en-US" sz="2800" b="1" i="1">
                            <a:solidFill>
                              <a:prstClr val="black"/>
                            </a:solidFill>
                            <a:latin typeface="Cambria Math" panose="02040503050406030204" pitchFamily="18" charset="0"/>
                            <a:cs typeface="Times New Roman" pitchFamily="18" charset="0"/>
                          </a:rPr>
                        </m:ctrlPr>
                      </m:fPr>
                      <m:num>
                        <m:r>
                          <a:rPr lang="en-US" sz="2800" b="1" i="1">
                            <a:solidFill>
                              <a:prstClr val="black"/>
                            </a:solidFill>
                            <a:latin typeface="Cambria Math"/>
                            <a:cs typeface="Times New Roman" pitchFamily="18" charset="0"/>
                          </a:rPr>
                          <m:t>𝟏</m:t>
                        </m:r>
                      </m:num>
                      <m:den>
                        <m:rad>
                          <m:radPr>
                            <m:degHide m:val="on"/>
                            <m:ctrlPr>
                              <a:rPr lang="en-US" sz="2800" b="1" i="1">
                                <a:solidFill>
                                  <a:prstClr val="black"/>
                                </a:solidFill>
                                <a:latin typeface="Cambria Math" panose="02040503050406030204" pitchFamily="18" charset="0"/>
                                <a:cs typeface="Times New Roman" pitchFamily="18" charset="0"/>
                              </a:rPr>
                            </m:ctrlPr>
                          </m:radPr>
                          <m:deg/>
                          <m:e>
                            <m:sSup>
                              <m:sSupPr>
                                <m:ctrlPr>
                                  <a:rPr lang="en-US" sz="2800" b="1" i="1">
                                    <a:solidFill>
                                      <a:prstClr val="black"/>
                                    </a:solidFill>
                                    <a:latin typeface="Cambria Math" panose="02040503050406030204" pitchFamily="18" charset="0"/>
                                    <a:cs typeface="Times New Roman" pitchFamily="18" charset="0"/>
                                  </a:rPr>
                                </m:ctrlPr>
                              </m:sSupPr>
                              <m:e>
                                <m:r>
                                  <a:rPr lang="en-US" sz="2800" b="1" i="1">
                                    <a:solidFill>
                                      <a:prstClr val="black"/>
                                    </a:solidFill>
                                    <a:latin typeface="Cambria Math"/>
                                    <a:cs typeface="Times New Roman" pitchFamily="18" charset="0"/>
                                  </a:rPr>
                                  <m:t>𝒙</m:t>
                                </m:r>
                              </m:e>
                              <m:sup>
                                <m:r>
                                  <a:rPr lang="en-US" sz="2800" b="1" i="1">
                                    <a:solidFill>
                                      <a:prstClr val="black"/>
                                    </a:solidFill>
                                    <a:latin typeface="Cambria Math"/>
                                    <a:cs typeface="Times New Roman" pitchFamily="18" charset="0"/>
                                  </a:rPr>
                                  <m:t>𝟐</m:t>
                                </m:r>
                              </m:sup>
                            </m:sSup>
                            <m:r>
                              <a:rPr lang="en-US" sz="2800" b="1" i="1">
                                <a:solidFill>
                                  <a:prstClr val="black"/>
                                </a:solidFill>
                                <a:latin typeface="Cambria Math"/>
                                <a:cs typeface="Times New Roman" pitchFamily="18" charset="0"/>
                              </a:rPr>
                              <m:t>+</m:t>
                            </m:r>
                            <m:sSubSup>
                              <m:sSubSupPr>
                                <m:ctrlPr>
                                  <a:rPr lang="en-US" sz="2800" b="1" i="1" smtClean="0">
                                    <a:solidFill>
                                      <a:prstClr val="black"/>
                                    </a:solidFill>
                                    <a:latin typeface="Cambria Math" panose="02040503050406030204" pitchFamily="18" charset="0"/>
                                    <a:cs typeface="Times New Roman" pitchFamily="18" charset="0"/>
                                  </a:rPr>
                                </m:ctrlPr>
                              </m:sSubSupPr>
                              <m:e>
                                <m:sSub>
                                  <m:sSubPr>
                                    <m:ctrlPr>
                                      <a:rPr lang="en-US" sz="2800" b="1" i="1" smtClean="0">
                                        <a:solidFill>
                                          <a:prstClr val="black"/>
                                        </a:solidFill>
                                        <a:latin typeface="Cambria Math" panose="02040503050406030204" pitchFamily="18" charset="0"/>
                                        <a:cs typeface="Times New Roman" pitchFamily="18" charset="0"/>
                                      </a:rPr>
                                    </m:ctrlPr>
                                  </m:sSubPr>
                                  <m:e>
                                    <m:r>
                                      <a:rPr lang="el-GR" sz="2800" b="1" i="1" smtClean="0">
                                        <a:solidFill>
                                          <a:prstClr val="black"/>
                                        </a:solidFill>
                                        <a:latin typeface="Cambria Math"/>
                                        <a:cs typeface="Times New Roman" pitchFamily="18" charset="0"/>
                                      </a:rPr>
                                      <m:t>𝝈</m:t>
                                    </m:r>
                                  </m:e>
                                  <m:sub>
                                    <m:r>
                                      <a:rPr lang="en-US" sz="2800" b="1" i="1" smtClean="0">
                                        <a:solidFill>
                                          <a:prstClr val="black"/>
                                        </a:solidFill>
                                        <a:latin typeface="Cambria Math"/>
                                        <a:cs typeface="Times New Roman" pitchFamily="18" charset="0"/>
                                      </a:rPr>
                                      <m:t>𝟑</m:t>
                                    </m:r>
                                  </m:sub>
                                </m:sSub>
                              </m:e>
                              <m:sub/>
                              <m:sup>
                                <m:r>
                                  <a:rPr lang="en-US" sz="2800" b="1" i="1" smtClean="0">
                                    <a:solidFill>
                                      <a:prstClr val="black"/>
                                    </a:solidFill>
                                    <a:latin typeface="Cambria Math"/>
                                    <a:cs typeface="Times New Roman" pitchFamily="18" charset="0"/>
                                  </a:rPr>
                                  <m:t>𝟐</m:t>
                                </m:r>
                              </m:sup>
                            </m:sSubSup>
                          </m:e>
                        </m:rad>
                      </m:den>
                    </m:f>
                    <m:r>
                      <a:rPr lang="en-US" sz="2800" b="1" i="1" smtClean="0">
                        <a:solidFill>
                          <a:prstClr val="black"/>
                        </a:solidFill>
                        <a:latin typeface="Cambria Math"/>
                        <a:cs typeface="Times New Roman" pitchFamily="18" charset="0"/>
                      </a:rPr>
                      <m:t>=</m:t>
                    </m:r>
                    <m:f>
                      <m:fPr>
                        <m:ctrlPr>
                          <a:rPr lang="en-US" sz="2800" b="1" i="1">
                            <a:solidFill>
                              <a:prstClr val="black"/>
                            </a:solidFill>
                            <a:latin typeface="Cambria Math" panose="02040503050406030204" pitchFamily="18" charset="0"/>
                            <a:cs typeface="Times New Roman" pitchFamily="18" charset="0"/>
                          </a:rPr>
                        </m:ctrlPr>
                      </m:fPr>
                      <m:num>
                        <m:r>
                          <a:rPr lang="en-US" sz="2800" b="1" i="1">
                            <a:solidFill>
                              <a:prstClr val="black"/>
                            </a:solidFill>
                            <a:latin typeface="Cambria Math"/>
                            <a:cs typeface="Times New Roman" pitchFamily="18" charset="0"/>
                          </a:rPr>
                          <m:t>𝟏</m:t>
                        </m:r>
                      </m:num>
                      <m:den>
                        <m:rad>
                          <m:radPr>
                            <m:degHide m:val="on"/>
                            <m:ctrlPr>
                              <a:rPr lang="en-US" sz="2800" b="1" i="1">
                                <a:solidFill>
                                  <a:prstClr val="black"/>
                                </a:solidFill>
                                <a:latin typeface="Cambria Math" panose="02040503050406030204" pitchFamily="18" charset="0"/>
                                <a:cs typeface="Times New Roman" pitchFamily="18" charset="0"/>
                              </a:rPr>
                            </m:ctrlPr>
                          </m:radPr>
                          <m:deg/>
                          <m:e>
                            <m:sSup>
                              <m:sSupPr>
                                <m:ctrlPr>
                                  <a:rPr lang="en-US" sz="2800" b="1" i="1">
                                    <a:solidFill>
                                      <a:prstClr val="black"/>
                                    </a:solidFill>
                                    <a:latin typeface="Cambria Math" panose="02040503050406030204" pitchFamily="18" charset="0"/>
                                    <a:cs typeface="Times New Roman" pitchFamily="18" charset="0"/>
                                  </a:rPr>
                                </m:ctrlPr>
                              </m:sSupPr>
                              <m:e>
                                <m:r>
                                  <a:rPr lang="en-US" sz="2800" b="1" i="1" smtClean="0">
                                    <a:solidFill>
                                      <a:prstClr val="black"/>
                                    </a:solidFill>
                                    <a:latin typeface="Cambria Math"/>
                                    <a:cs typeface="Times New Roman" pitchFamily="18" charset="0"/>
                                  </a:rPr>
                                  <m:t>𝟕</m:t>
                                </m:r>
                                <m:r>
                                  <a:rPr lang="en-US" sz="2800" b="1" i="1" smtClean="0">
                                    <a:solidFill>
                                      <a:prstClr val="black"/>
                                    </a:solidFill>
                                    <a:latin typeface="Cambria Math"/>
                                    <a:cs typeface="Times New Roman" pitchFamily="18" charset="0"/>
                                  </a:rPr>
                                  <m:t>.</m:t>
                                </m:r>
                                <m:r>
                                  <a:rPr lang="en-US" sz="2800" b="1" i="1" smtClean="0">
                                    <a:solidFill>
                                      <a:prstClr val="black"/>
                                    </a:solidFill>
                                    <a:latin typeface="Cambria Math"/>
                                    <a:cs typeface="Times New Roman" pitchFamily="18" charset="0"/>
                                  </a:rPr>
                                  <m:t>𝟕</m:t>
                                </m:r>
                              </m:e>
                              <m:sup>
                                <m:r>
                                  <a:rPr lang="en-US" sz="2800" b="1" i="1">
                                    <a:solidFill>
                                      <a:prstClr val="black"/>
                                    </a:solidFill>
                                    <a:latin typeface="Cambria Math"/>
                                    <a:cs typeface="Times New Roman" pitchFamily="18" charset="0"/>
                                  </a:rPr>
                                  <m:t>𝟐</m:t>
                                </m:r>
                              </m:sup>
                            </m:sSup>
                            <m:r>
                              <a:rPr lang="en-US" sz="2800" b="1" i="1">
                                <a:solidFill>
                                  <a:prstClr val="black"/>
                                </a:solidFill>
                                <a:latin typeface="Cambria Math"/>
                                <a:cs typeface="Times New Roman" pitchFamily="18" charset="0"/>
                              </a:rPr>
                              <m:t>+</m:t>
                            </m:r>
                            <m:sSup>
                              <m:sSupPr>
                                <m:ctrlPr>
                                  <a:rPr lang="en-US" sz="2800" b="1" i="1">
                                    <a:solidFill>
                                      <a:prstClr val="black"/>
                                    </a:solidFill>
                                    <a:latin typeface="Cambria Math" panose="02040503050406030204" pitchFamily="18" charset="0"/>
                                    <a:cs typeface="Times New Roman" pitchFamily="18" charset="0"/>
                                  </a:rPr>
                                </m:ctrlPr>
                              </m:sSupPr>
                              <m:e>
                                <m:r>
                                  <a:rPr lang="en-US" sz="2800" b="1" i="1" smtClean="0">
                                    <a:solidFill>
                                      <a:prstClr val="black"/>
                                    </a:solidFill>
                                    <a:latin typeface="Cambria Math"/>
                                    <a:cs typeface="Times New Roman" pitchFamily="18" charset="0"/>
                                  </a:rPr>
                                  <m:t>(</m:t>
                                </m:r>
                                <m:r>
                                  <a:rPr lang="en-US" sz="2800" b="1" i="1" smtClean="0">
                                    <a:solidFill>
                                      <a:prstClr val="black"/>
                                    </a:solidFill>
                                    <a:latin typeface="Cambria Math"/>
                                    <a:cs typeface="Times New Roman" pitchFamily="18" charset="0"/>
                                  </a:rPr>
                                  <m:t>𝟒</m:t>
                                </m:r>
                                <m:r>
                                  <a:rPr lang="en-US" sz="2800" b="1" i="1" smtClean="0">
                                    <a:solidFill>
                                      <a:prstClr val="black"/>
                                    </a:solidFill>
                                    <a:latin typeface="Cambria Math"/>
                                    <a:cs typeface="Times New Roman" pitchFamily="18" charset="0"/>
                                  </a:rPr>
                                  <m:t>.</m:t>
                                </m:r>
                                <m:r>
                                  <a:rPr lang="en-US" sz="2800" b="1" i="1" smtClean="0">
                                    <a:solidFill>
                                      <a:prstClr val="black"/>
                                    </a:solidFill>
                                    <a:latin typeface="Cambria Math"/>
                                    <a:cs typeface="Times New Roman" pitchFamily="18" charset="0"/>
                                  </a:rPr>
                                  <m:t>𝟎</m:t>
                                </m:r>
                                <m:r>
                                  <a:rPr lang="en-US" sz="2800" b="1" i="1" smtClean="0">
                                    <a:solidFill>
                                      <a:prstClr val="black"/>
                                    </a:solidFill>
                                    <a:latin typeface="Cambria Math"/>
                                    <a:cs typeface="Times New Roman" pitchFamily="18" charset="0"/>
                                  </a:rPr>
                                  <m:t>)</m:t>
                                </m:r>
                              </m:e>
                              <m:sup>
                                <m:r>
                                  <a:rPr lang="en-US" sz="2800" b="1" i="1">
                                    <a:solidFill>
                                      <a:prstClr val="black"/>
                                    </a:solidFill>
                                    <a:latin typeface="Cambria Math"/>
                                    <a:cs typeface="Times New Roman" pitchFamily="18" charset="0"/>
                                  </a:rPr>
                                  <m:t>𝟐</m:t>
                                </m:r>
                              </m:sup>
                            </m:sSup>
                          </m:e>
                        </m:rad>
                      </m:den>
                    </m:f>
                    <m:r>
                      <a:rPr lang="en-US" sz="2800" b="1" i="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0.115</a:t>
                </a:r>
              </a:p>
              <a:p>
                <a:pPr algn="just"/>
                <a:endParaRPr lang="en-US" sz="2400" b="1" dirty="0">
                  <a:solidFill>
                    <a:prstClr val="black"/>
                  </a:solidFill>
                  <a:cs typeface="Times New Roman" pitchFamily="18" charset="0"/>
                </a:endParaRPr>
              </a:p>
              <a:p>
                <a:pPr algn="just">
                  <a:buFont typeface="Arial" charset="0"/>
                  <a:buChar char="•"/>
                </a:pP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smtClean="0">
                                <a:solidFill>
                                  <a:prstClr val="black"/>
                                </a:solidFill>
                                <a:latin typeface="Cambria Math"/>
                                <a:cs typeface="Times New Roman" pitchFamily="18" charset="0"/>
                              </a:rPr>
                              <m:t>𝑶</m:t>
                            </m:r>
                          </m:e>
                          <m:sub>
                            <m:r>
                              <a:rPr lang="en-US" sz="2400" b="1" i="1" dirty="0">
                                <a:solidFill>
                                  <a:prstClr val="black"/>
                                </a:solidFill>
                                <a:latin typeface="Cambria Math"/>
                                <a:cs typeface="Times New Roman" pitchFamily="18" charset="0"/>
                              </a:rPr>
                              <m:t>𝑰</m:t>
                            </m:r>
                            <m:r>
                              <a:rPr lang="en-US" sz="2400" b="1" i="1" dirty="0">
                                <a:solidFill>
                                  <a:prstClr val="black"/>
                                </a:solidFill>
                                <a:latin typeface="Cambria Math"/>
                                <a:cs typeface="Times New Roman" pitchFamily="18" charset="0"/>
                              </a:rPr>
                              <m:t>𝟏</m:t>
                            </m:r>
                          </m:sub>
                        </m:sSub>
                        <m:r>
                          <m:rPr>
                            <m:nor/>
                          </m:rPr>
                          <a:rPr lang="en-US" sz="2400" b="1" dirty="0" smtClean="0">
                            <a:solidFill>
                              <a:prstClr val="black"/>
                            </a:solidFill>
                            <a:latin typeface="Cambria Math"/>
                            <a:cs typeface="Times New Roman" pitchFamily="18" charset="0"/>
                          </a:rPr>
                          <m:t>=</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𝑯</m:t>
                            </m:r>
                          </m:e>
                          <m:sub>
                            <m:r>
                              <a:rPr lang="en-US" sz="2400" b="1" i="1" dirty="0" smtClean="0">
                                <a:solidFill>
                                  <a:prstClr val="black"/>
                                </a:solidFill>
                                <a:latin typeface="Cambria Math"/>
                                <a:cs typeface="Times New Roman" pitchFamily="18" charset="0"/>
                              </a:rPr>
                              <m:t>𝑶</m:t>
                            </m:r>
                            <m:r>
                              <a:rPr lang="en-US" sz="2400" b="1" i="1" dirty="0">
                                <a:solidFill>
                                  <a:prstClr val="black"/>
                                </a:solidFill>
                                <a:latin typeface="Cambria Math"/>
                                <a:cs typeface="Times New Roman" pitchFamily="18" charset="0"/>
                              </a:rPr>
                              <m:t>𝟏</m:t>
                            </m:r>
                          </m:sub>
                        </m:sSub>
                        <m:r>
                          <a:rPr lang="en-US" sz="2400" b="1" i="1">
                            <a:solidFill>
                              <a:prstClr val="black"/>
                            </a:solidFill>
                            <a:latin typeface="Cambria Math"/>
                          </a:rPr>
                          <m:t>×</m:t>
                        </m:r>
                        <m:r>
                          <m:rPr>
                            <m:nor/>
                          </m:rPr>
                          <a:rPr lang="en-US" sz="2400">
                            <a:solidFill>
                              <a:prstClr val="black"/>
                            </a:solidFill>
                          </a:rPr>
                          <m:t> </m:t>
                        </m:r>
                        <m:r>
                          <m:rPr>
                            <m:nor/>
                          </m:rPr>
                          <a:rPr lang="en-US" sz="2400" b="1" dirty="0">
                            <a:solidFill>
                              <a:prstClr val="black"/>
                            </a:solidFill>
                            <a:latin typeface="Cambria Math"/>
                            <a:cs typeface="Times New Roman" pitchFamily="18" charset="0"/>
                          </a:rPr>
                          <m:t>w</m:t>
                        </m:r>
                      </m:e>
                      <m:sub>
                        <m:r>
                          <a:rPr lang="en-US" sz="2400" b="1" i="1" dirty="0">
                            <a:solidFill>
                              <a:prstClr val="black"/>
                            </a:solidFill>
                            <a:latin typeface="Cambria Math"/>
                            <a:cs typeface="Times New Roman" pitchFamily="18" charset="0"/>
                          </a:rPr>
                          <m:t>𝟏𝟏</m:t>
                        </m:r>
                      </m:sub>
                    </m:sSub>
                  </m:oMath>
                </a14:m>
                <a:r>
                  <a:rPr lang="en-US" sz="2400" b="1" dirty="0">
                    <a:solidFill>
                      <a:prstClr val="black"/>
                    </a:solidFill>
                    <a:cs typeface="Times New Roman" pitchFamily="18" charset="0"/>
                  </a:rPr>
                  <a:t> +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𝑯</m:t>
                            </m:r>
                          </m:e>
                          <m:sub>
                            <m:r>
                              <a:rPr lang="en-US" sz="2400" b="1" i="1" dirty="0">
                                <a:solidFill>
                                  <a:prstClr val="black"/>
                                </a:solidFill>
                                <a:latin typeface="Cambria Math"/>
                                <a:cs typeface="Times New Roman" pitchFamily="18" charset="0"/>
                              </a:rPr>
                              <m:t>𝑶</m:t>
                            </m:r>
                            <m:r>
                              <a:rPr lang="en-US" sz="2400" b="1" i="1" dirty="0" smtClean="0">
                                <a:solidFill>
                                  <a:prstClr val="black"/>
                                </a:solidFill>
                                <a:latin typeface="Cambria Math"/>
                                <a:cs typeface="Times New Roman" pitchFamily="18" charset="0"/>
                              </a:rPr>
                              <m:t>𝟐</m:t>
                            </m:r>
                          </m:sub>
                        </m:sSub>
                        <m:r>
                          <a:rPr lang="en-US" sz="2400" b="1" i="1">
                            <a:solidFill>
                              <a:prstClr val="black"/>
                            </a:solidFill>
                            <a:latin typeface="Cambria Math"/>
                          </a:rPr>
                          <m:t>×</m:t>
                        </m:r>
                        <m:r>
                          <m:rPr>
                            <m:nor/>
                          </m:rPr>
                          <a:rPr lang="en-US" sz="2400">
                            <a:solidFill>
                              <a:prstClr val="black"/>
                            </a:solidFill>
                          </a:rPr>
                          <m:t> </m:t>
                        </m:r>
                        <m:r>
                          <m:rPr>
                            <m:nor/>
                          </m:rPr>
                          <a:rPr lang="en-US" sz="2400" b="1" dirty="0">
                            <a:solidFill>
                              <a:prstClr val="black"/>
                            </a:solidFill>
                            <a:latin typeface="Cambria Math"/>
                            <a:cs typeface="Times New Roman" pitchFamily="18" charset="0"/>
                          </a:rPr>
                          <m:t>w</m:t>
                        </m:r>
                      </m:e>
                      <m:sub>
                        <m:r>
                          <a:rPr lang="en-US" sz="2400" b="1" i="1" dirty="0" smtClean="0">
                            <a:solidFill>
                              <a:prstClr val="black"/>
                            </a:solidFill>
                            <a:latin typeface="Cambria Math"/>
                            <a:cs typeface="Times New Roman" pitchFamily="18" charset="0"/>
                          </a:rPr>
                          <m:t>𝟐</m:t>
                        </m:r>
                        <m:r>
                          <a:rPr lang="en-US" sz="2400" b="1" i="1" dirty="0">
                            <a:solidFill>
                              <a:prstClr val="black"/>
                            </a:solidFill>
                            <a:latin typeface="Cambria Math"/>
                            <a:cs typeface="Times New Roman" pitchFamily="18" charset="0"/>
                          </a:rPr>
                          <m:t>𝟏</m:t>
                        </m:r>
                      </m:sub>
                    </m:sSub>
                  </m:oMath>
                </a14:m>
                <a:r>
                  <a:rPr lang="en-US" sz="2400" b="1" dirty="0">
                    <a:solidFill>
                      <a:prstClr val="black"/>
                    </a:solidFill>
                    <a:cs typeface="Times New Roman" pitchFamily="18" charset="0"/>
                  </a:rPr>
                  <a:t> +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𝑯</m:t>
                            </m:r>
                          </m:e>
                          <m:sub>
                            <m:r>
                              <a:rPr lang="en-US" sz="2400" b="1" i="1" dirty="0">
                                <a:solidFill>
                                  <a:prstClr val="black"/>
                                </a:solidFill>
                                <a:latin typeface="Cambria Math"/>
                                <a:cs typeface="Times New Roman" pitchFamily="18" charset="0"/>
                              </a:rPr>
                              <m:t>𝑶</m:t>
                            </m:r>
                            <m:r>
                              <a:rPr lang="en-US" sz="2400" b="1" i="1" dirty="0" smtClean="0">
                                <a:solidFill>
                                  <a:prstClr val="black"/>
                                </a:solidFill>
                                <a:latin typeface="Cambria Math"/>
                                <a:cs typeface="Times New Roman" pitchFamily="18" charset="0"/>
                              </a:rPr>
                              <m:t>𝟑</m:t>
                            </m:r>
                          </m:sub>
                        </m:sSub>
                        <m:r>
                          <a:rPr lang="en-US" sz="2400" b="1" i="1">
                            <a:solidFill>
                              <a:prstClr val="black"/>
                            </a:solidFill>
                            <a:latin typeface="Cambria Math"/>
                          </a:rPr>
                          <m:t>×</m:t>
                        </m:r>
                        <m:r>
                          <m:rPr>
                            <m:nor/>
                          </m:rPr>
                          <a:rPr lang="en-US" sz="2400">
                            <a:solidFill>
                              <a:prstClr val="black"/>
                            </a:solidFill>
                          </a:rPr>
                          <m:t> </m:t>
                        </m:r>
                        <m:r>
                          <m:rPr>
                            <m:nor/>
                          </m:rPr>
                          <a:rPr lang="en-US" sz="2400" b="1" dirty="0">
                            <a:solidFill>
                              <a:prstClr val="black"/>
                            </a:solidFill>
                            <a:latin typeface="Cambria Math"/>
                            <a:cs typeface="Times New Roman" pitchFamily="18" charset="0"/>
                          </a:rPr>
                          <m:t>w</m:t>
                        </m:r>
                      </m:e>
                      <m:sub>
                        <m:r>
                          <a:rPr lang="en-US" sz="2400" b="1" i="1" dirty="0" smtClean="0">
                            <a:solidFill>
                              <a:prstClr val="black"/>
                            </a:solidFill>
                            <a:latin typeface="Cambria Math"/>
                            <a:cs typeface="Times New Roman" pitchFamily="18" charset="0"/>
                          </a:rPr>
                          <m:t>𝟑</m:t>
                        </m:r>
                        <m:r>
                          <a:rPr lang="en-US" sz="2400" b="1" i="1" dirty="0">
                            <a:solidFill>
                              <a:prstClr val="black"/>
                            </a:solidFill>
                            <a:latin typeface="Cambria Math"/>
                            <a:cs typeface="Times New Roman" pitchFamily="18" charset="0"/>
                          </a:rPr>
                          <m:t>𝟏</m:t>
                        </m:r>
                      </m:sub>
                    </m:sSub>
                  </m:oMath>
                </a14:m>
                <a:endParaRPr lang="en-US" sz="2400" b="1" dirty="0">
                  <a:solidFill>
                    <a:prstClr val="black"/>
                  </a:solidFill>
                  <a:cs typeface="Times New Roman" pitchFamily="18" charset="0"/>
                </a:endParaRPr>
              </a:p>
              <a:p>
                <a:pPr algn="just"/>
                <a:endParaRPr lang="en-US" sz="2400" b="1" dirty="0">
                  <a:solidFill>
                    <a:prstClr val="black"/>
                  </a:solidFill>
                  <a:cs typeface="Times New Roman" pitchFamily="18" charset="0"/>
                </a:endParaRPr>
              </a:p>
              <a:p>
                <a:pPr algn="just">
                  <a:buFont typeface="Arial" charset="0"/>
                  <a:buChar char="•"/>
                </a:pPr>
                <a:endParaRPr lang="en-US" sz="2400" b="1" dirty="0">
                  <a:solidFill>
                    <a:prstClr val="black"/>
                  </a:solidFill>
                  <a:cs typeface="Times New Roman" pitchFamily="18" charset="0"/>
                </a:endParaRPr>
              </a:p>
              <a:p>
                <a:pPr algn="just"/>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0.129 </a:t>
                </a:r>
                <a14:m>
                  <m:oMath xmlns:m="http://schemas.openxmlformats.org/officeDocument/2006/math">
                    <m:r>
                      <a:rPr lang="en-US" sz="2400" b="1" i="1">
                        <a:solidFill>
                          <a:prstClr val="black"/>
                        </a:solidFill>
                        <a:latin typeface="Cambria Math"/>
                      </a:rPr>
                      <m:t>×</m:t>
                    </m:r>
                    <m:r>
                      <a:rPr lang="en-US" sz="2400" b="1" i="1" smtClean="0">
                        <a:solidFill>
                          <a:prstClr val="black"/>
                        </a:solidFill>
                        <a:latin typeface="Cambria Math"/>
                      </a:rPr>
                      <m:t> </m:t>
                    </m:r>
                  </m:oMath>
                </a14:m>
                <a:r>
                  <a:rPr lang="en-US" sz="2400" b="1" dirty="0">
                    <a:solidFill>
                      <a:prstClr val="black"/>
                    </a:solidFill>
                  </a:rPr>
                  <a:t>0.2 + 0.121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0.4 + 0.115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0.5 </a:t>
                </a:r>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rPr>
                  <a:t> 0.1317</a:t>
                </a:r>
              </a:p>
              <a:p>
                <a:pPr algn="just"/>
                <a:endParaRPr lang="en-US" sz="2400" b="1" dirty="0">
                  <a:solidFill>
                    <a:prstClr val="black"/>
                  </a:solidFill>
                </a:endParaRPr>
              </a:p>
              <a:p>
                <a:pPr algn="just"/>
                <a:endParaRPr lang="en-US" sz="2400" b="1" dirty="0">
                  <a:solidFill>
                    <a:prstClr val="black"/>
                  </a:solidFill>
                </a:endParaRPr>
              </a:p>
              <a:p>
                <a:pPr algn="just"/>
                <a14:m>
                  <m:oMath xmlns:m="http://schemas.openxmlformats.org/officeDocument/2006/math">
                    <m:r>
                      <a:rPr lang="en-US" sz="2400" b="1" i="1">
                        <a:solidFill>
                          <a:prstClr val="black"/>
                        </a:solidFill>
                        <a:latin typeface="Cambria Math"/>
                      </a:rPr>
                      <m:t>∴ </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𝑶</m:t>
                        </m:r>
                      </m:e>
                      <m:sub>
                        <m:r>
                          <a:rPr lang="en-US" sz="2400" b="1" i="1" dirty="0" smtClean="0">
                            <a:solidFill>
                              <a:prstClr val="black"/>
                            </a:solidFill>
                            <a:latin typeface="Cambria Math"/>
                            <a:cs typeface="Times New Roman" pitchFamily="18" charset="0"/>
                          </a:rPr>
                          <m:t>𝑶</m:t>
                        </m:r>
                        <m:r>
                          <a:rPr lang="en-US" sz="2400" b="1" i="1" dirty="0">
                            <a:solidFill>
                              <a:prstClr val="black"/>
                            </a:solidFill>
                            <a:latin typeface="Cambria Math"/>
                            <a:cs typeface="Times New Roman" pitchFamily="18" charset="0"/>
                          </a:rPr>
                          <m:t>𝟏</m:t>
                        </m:r>
                      </m:sub>
                    </m:sSub>
                    <m:r>
                      <m:rPr>
                        <m:nor/>
                      </m:rPr>
                      <a:rPr lang="en-US" sz="2400" b="1" dirty="0">
                        <a:solidFill>
                          <a:prstClr val="black"/>
                        </a:solidFill>
                        <a:latin typeface="Cambria Math"/>
                        <a:cs typeface="Times New Roman" pitchFamily="18" charset="0"/>
                      </a:rPr>
                      <m:t>=</m:t>
                    </m:r>
                    <m:r>
                      <m:rPr>
                        <m:nor/>
                      </m:rPr>
                      <a:rPr lang="en-US" sz="2400" b="1" dirty="0" smtClean="0">
                        <a:solidFill>
                          <a:prstClr val="black"/>
                        </a:solidFill>
                        <a:latin typeface="Cambria Math"/>
                        <a:cs typeface="Times New Roman" pitchFamily="18" charset="0"/>
                      </a:rPr>
                      <m:t> </m:t>
                    </m:r>
                  </m:oMath>
                </a14:m>
                <a:r>
                  <a:rPr lang="en-US" sz="2400" b="1" dirty="0">
                    <a:solidFill>
                      <a:prstClr val="black"/>
                    </a:solidFill>
                  </a:rPr>
                  <a:t>0.1317</a:t>
                </a:r>
                <a:endParaRPr lang="en-US" sz="2400" b="1" dirty="0">
                  <a:solidFill>
                    <a:prstClr val="black"/>
                  </a:solidFill>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2726" y="1072581"/>
                <a:ext cx="7268100" cy="4020781"/>
              </a:xfrm>
              <a:prstGeom prst="rect">
                <a:avLst/>
              </a:prstGeom>
              <a:blipFill rotWithShape="1">
                <a:blip r:embed="rId3"/>
                <a:stretch>
                  <a:fillRect l="-1174" b="-2424"/>
                </a:stretch>
              </a:blipFill>
            </p:spPr>
            <p:txBody>
              <a:bodyPr/>
              <a:lstStyle/>
              <a:p>
                <a:r>
                  <a:rPr lang="en-US">
                    <a:noFill/>
                  </a:rPr>
                  <a:t> </a:t>
                </a:r>
              </a:p>
            </p:txBody>
          </p:sp>
        </mc:Fallback>
      </mc:AlternateContent>
    </p:spTree>
    <p:extLst>
      <p:ext uri="{BB962C8B-B14F-4D97-AF65-F5344CB8AC3E}">
        <p14:creationId xmlns:p14="http://schemas.microsoft.com/office/powerpoint/2010/main" val="368932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mc:AlternateContent xmlns:mc="http://schemas.openxmlformats.org/markup-compatibility/2006" xmlns:a14="http://schemas.microsoft.com/office/drawing/2010/main">
        <mc:Choice Requires="a14">
          <p:sp>
            <p:nvSpPr>
              <p:cNvPr id="9" name="TextBox 8"/>
              <p:cNvSpPr txBox="1"/>
              <p:nvPr/>
            </p:nvSpPr>
            <p:spPr>
              <a:xfrm>
                <a:off x="142100" y="728206"/>
                <a:ext cx="6614959" cy="4841197"/>
              </a:xfrm>
              <a:prstGeom prst="rect">
                <a:avLst/>
              </a:prstGeom>
              <a:noFill/>
            </p:spPr>
            <p:txBody>
              <a:bodyPr wrap="square" rtlCol="0">
                <a:spAutoFit/>
              </a:bodyPr>
              <a:lstStyle/>
              <a:p>
                <a:pPr algn="just"/>
                <a:r>
                  <a:rPr lang="en-US" sz="2400" b="1" dirty="0">
                    <a:solidFill>
                      <a:prstClr val="black"/>
                    </a:solidFill>
                    <a:cs typeface="Times New Roman" pitchFamily="18" charset="0"/>
                  </a:rPr>
                  <a:t>Now, </a:t>
                </a:r>
                <a14:m>
                  <m:oMath xmlns:m="http://schemas.openxmlformats.org/officeDocument/2006/math">
                    <m:sSub>
                      <m:sSubPr>
                        <m:ctrlPr>
                          <a:rPr lang="en-US" sz="2400" b="1" i="1" dirty="0" smtClean="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w</m:t>
                        </m:r>
                      </m:e>
                      <m:sub>
                        <m:r>
                          <a:rPr lang="en-US" sz="2400" b="1" i="1" dirty="0">
                            <a:solidFill>
                              <a:prstClr val="black"/>
                            </a:solidFill>
                            <a:latin typeface="Cambria Math"/>
                            <a:cs typeface="Times New Roman" pitchFamily="18" charset="0"/>
                          </a:rPr>
                          <m:t>𝟏𝟏</m:t>
                        </m:r>
                      </m:sub>
                    </m:sSub>
                  </m:oMath>
                </a14:m>
                <a:r>
                  <a:rPr lang="en-US" sz="2400" b="1" dirty="0">
                    <a:solidFill>
                      <a:prstClr val="black"/>
                    </a:solidFill>
                    <a:cs typeface="Times New Roman" pitchFamily="18" charset="0"/>
                  </a:rPr>
                  <a:t> (updated) </a:t>
                </a:r>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w</m:t>
                        </m:r>
                      </m:e>
                      <m:sub>
                        <m:r>
                          <a:rPr lang="en-US" sz="2400" b="1" i="1" dirty="0">
                            <a:solidFill>
                              <a:prstClr val="black"/>
                            </a:solidFill>
                            <a:latin typeface="Cambria Math"/>
                            <a:cs typeface="Times New Roman" pitchFamily="18" charset="0"/>
                          </a:rPr>
                          <m:t>𝟏𝟏</m:t>
                        </m:r>
                      </m:sub>
                    </m:sSub>
                  </m:oMath>
                </a14:m>
                <a:r>
                  <a:rPr lang="en-US" sz="2400" b="1" dirty="0">
                    <a:solidFill>
                      <a:prstClr val="black"/>
                    </a:solidFill>
                    <a:cs typeface="Times New Roman" pitchFamily="18" charset="0"/>
                  </a:rPr>
                  <a:t> (previous) +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a:solidFill>
                              <a:prstClr val="black"/>
                            </a:solidFill>
                            <a:latin typeface="Cambria Math"/>
                          </a:rPr>
                          <m:t>∆</m:t>
                        </m:r>
                        <m:r>
                          <m:rPr>
                            <m:nor/>
                          </m:rPr>
                          <a:rPr lang="en-US" sz="2400" b="1" dirty="0">
                            <a:solidFill>
                              <a:prstClr val="black"/>
                            </a:solidFill>
                            <a:latin typeface="Cambria Math"/>
                            <a:cs typeface="Times New Roman" pitchFamily="18" charset="0"/>
                          </a:rPr>
                          <m:t>w</m:t>
                        </m:r>
                      </m:e>
                      <m:sub>
                        <m:r>
                          <a:rPr lang="en-US" sz="2400" b="1" i="1" dirty="0" smtClean="0">
                            <a:solidFill>
                              <a:prstClr val="black"/>
                            </a:solidFill>
                            <a:latin typeface="Cambria Math"/>
                            <a:cs typeface="Times New Roman" pitchFamily="18" charset="0"/>
                          </a:rPr>
                          <m:t>𝟏</m:t>
                        </m:r>
                        <m:r>
                          <a:rPr lang="en-US" sz="2400" b="1" i="1" dirty="0">
                            <a:solidFill>
                              <a:prstClr val="black"/>
                            </a:solidFill>
                            <a:latin typeface="Cambria Math"/>
                            <a:cs typeface="Times New Roman" pitchFamily="18" charset="0"/>
                          </a:rPr>
                          <m:t>𝟏</m:t>
                        </m:r>
                      </m:sub>
                    </m:sSub>
                  </m:oMath>
                </a14:m>
                <a:endParaRPr lang="en-US" sz="2400" b="1" dirty="0">
                  <a:solidFill>
                    <a:prstClr val="black"/>
                  </a:solidFill>
                  <a:cs typeface="Times New Roman" pitchFamily="18" charset="0"/>
                </a:endParaRPr>
              </a:p>
              <a:p>
                <a:pPr algn="just"/>
                <a:endParaRPr lang="en-US" sz="2400" b="1" dirty="0">
                  <a:solidFill>
                    <a:prstClr val="black"/>
                  </a:solidFill>
                  <a:cs typeface="Times New Roman" pitchFamily="18" charset="0"/>
                </a:endParaRPr>
              </a:p>
              <a:p>
                <a:pPr algn="just">
                  <a:buFont typeface="Arial" charset="0"/>
                  <a:buChar char="•"/>
                </a:pP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a:solidFill>
                              <a:prstClr val="black"/>
                            </a:solidFill>
                            <a:latin typeface="Cambria Math"/>
                          </a:rPr>
                          <m:t>∆</m:t>
                        </m:r>
                        <m:r>
                          <m:rPr>
                            <m:nor/>
                          </m:rPr>
                          <a:rPr lang="en-US" sz="2400" b="1" dirty="0">
                            <a:solidFill>
                              <a:prstClr val="black"/>
                            </a:solidFill>
                            <a:latin typeface="Cambria Math"/>
                            <a:cs typeface="Times New Roman" pitchFamily="18" charset="0"/>
                          </a:rPr>
                          <m:t>w</m:t>
                        </m:r>
                      </m:e>
                      <m:sub>
                        <m:r>
                          <a:rPr lang="en-US" sz="2400" b="1" i="1" dirty="0">
                            <a:solidFill>
                              <a:prstClr val="black"/>
                            </a:solidFill>
                            <a:latin typeface="Cambria Math"/>
                            <a:cs typeface="Times New Roman" pitchFamily="18" charset="0"/>
                          </a:rPr>
                          <m:t>𝟏𝟏</m:t>
                        </m:r>
                      </m:sub>
                    </m:sSub>
                  </m:oMath>
                </a14:m>
                <a:r>
                  <a:rPr lang="en-US" sz="2400" b="1" dirty="0">
                    <a:solidFill>
                      <a:prstClr val="black"/>
                    </a:solidFill>
                    <a:cs typeface="Times New Roman" pitchFamily="18" charset="0"/>
                  </a:rPr>
                  <a:t> </a:t>
                </a:r>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a:t>
                </a:r>
                <a14:m>
                  <m:oMath xmlns:m="http://schemas.openxmlformats.org/officeDocument/2006/math">
                    <m:r>
                      <a:rPr lang="en-US" sz="2400" b="1" i="1">
                        <a:solidFill>
                          <a:prstClr val="black"/>
                        </a:solidFill>
                        <a:latin typeface="Cambria Math"/>
                      </a:rPr>
                      <m:t>−</m:t>
                    </m:r>
                  </m:oMath>
                </a14:m>
                <a:r>
                  <a:rPr lang="el-GR" sz="2400" b="1" dirty="0">
                    <a:solidFill>
                      <a:prstClr val="black"/>
                    </a:solidFill>
                  </a:rPr>
                  <a:t>η</a:t>
                </a:r>
                <a14:m>
                  <m:oMath xmlns:m="http://schemas.openxmlformats.org/officeDocument/2006/math">
                    <m:f>
                      <m:fPr>
                        <m:ctrlPr>
                          <a:rPr lang="en-US" sz="2800" b="1" i="1" smtClean="0">
                            <a:solidFill>
                              <a:prstClr val="black"/>
                            </a:solidFill>
                            <a:latin typeface="Cambria Math" panose="02040503050406030204" pitchFamily="18" charset="0"/>
                          </a:rPr>
                        </m:ctrlPr>
                      </m:fPr>
                      <m:num>
                        <m:r>
                          <a:rPr lang="en-US" sz="2800" b="1" i="1" smtClean="0">
                            <a:solidFill>
                              <a:prstClr val="black"/>
                            </a:solidFill>
                            <a:latin typeface="Cambria Math"/>
                          </a:rPr>
                          <m:t>𝝏</m:t>
                        </m:r>
                        <m:r>
                          <a:rPr lang="en-US" sz="2800" b="1" i="1" smtClean="0">
                            <a:solidFill>
                              <a:prstClr val="black"/>
                            </a:solidFill>
                            <a:latin typeface="Cambria Math"/>
                          </a:rPr>
                          <m:t>𝑬</m:t>
                        </m:r>
                      </m:num>
                      <m:den>
                        <m:r>
                          <a:rPr lang="en-US" sz="2800" b="1" i="1" smtClean="0">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m:rPr>
                                <m:nor/>
                              </m:rPr>
                              <a:rPr lang="en-US" sz="2800" b="1" dirty="0">
                                <a:solidFill>
                                  <a:prstClr val="black"/>
                                </a:solidFill>
                                <a:latin typeface="Cambria Math"/>
                                <a:cs typeface="Times New Roman" pitchFamily="18" charset="0"/>
                              </a:rPr>
                              <m:t>w</m:t>
                            </m:r>
                          </m:e>
                          <m:sub>
                            <m:r>
                              <a:rPr lang="en-US" sz="2800" b="1" i="1" dirty="0">
                                <a:solidFill>
                                  <a:prstClr val="black"/>
                                </a:solidFill>
                                <a:latin typeface="Cambria Math"/>
                                <a:cs typeface="Times New Roman" pitchFamily="18" charset="0"/>
                              </a:rPr>
                              <m:t>𝟏𝟏</m:t>
                            </m:r>
                          </m:sub>
                        </m:sSub>
                      </m:den>
                    </m:f>
                  </m:oMath>
                </a14:m>
                <a:endParaRPr lang="en-US" sz="2800" b="1" dirty="0">
                  <a:solidFill>
                    <a:prstClr val="black"/>
                  </a:solidFill>
                </a:endParaRPr>
              </a:p>
              <a:p>
                <a:pPr algn="just">
                  <a:buFont typeface="Arial" charset="0"/>
                  <a:buChar char="•"/>
                </a:pPr>
                <a:endParaRPr lang="en-US" sz="2400" b="1" dirty="0">
                  <a:solidFill>
                    <a:prstClr val="black"/>
                  </a:solidFill>
                  <a:cs typeface="Times New Roman" pitchFamily="18" charset="0"/>
                </a:endParaRPr>
              </a:p>
              <a:p>
                <a:pPr algn="just"/>
                <a14:m>
                  <m:oMath xmlns:m="http://schemas.openxmlformats.org/officeDocument/2006/math">
                    <m:r>
                      <m:rPr>
                        <m:nor/>
                      </m:rPr>
                      <a:rPr lang="en-US" sz="2400" b="1" dirty="0">
                        <a:solidFill>
                          <a:prstClr val="black"/>
                        </a:solidFill>
                        <a:cs typeface="Times New Roman" pitchFamily="18" charset="0"/>
                      </a:rPr>
                      <m:t>Now</m:t>
                    </m:r>
                    <m:r>
                      <m:rPr>
                        <m:nor/>
                      </m:rPr>
                      <a:rPr lang="en-US" sz="2400" b="1" dirty="0">
                        <a:solidFill>
                          <a:prstClr val="black"/>
                        </a:solidFill>
                        <a:cs typeface="Times New Roman" pitchFamily="18" charset="0"/>
                      </a:rPr>
                      <m:t>,</m:t>
                    </m:r>
                    <m:r>
                      <a:rPr lang="en-US" sz="2400" b="1" i="1" dirty="0" smtClean="0">
                        <a:solidFill>
                          <a:prstClr val="black"/>
                        </a:solidFill>
                        <a:latin typeface="Cambria Math"/>
                        <a:cs typeface="Times New Roman" pitchFamily="18" charset="0"/>
                      </a:rPr>
                      <m:t>  </m:t>
                    </m:r>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a:rPr>
                          <m:t>𝝏</m:t>
                        </m:r>
                        <m:r>
                          <a:rPr lang="en-US" sz="2400" b="1" i="1">
                            <a:solidFill>
                              <a:prstClr val="black"/>
                            </a:solidFill>
                            <a:latin typeface="Cambria Math"/>
                          </a:rPr>
                          <m:t>𝑬</m:t>
                        </m:r>
                      </m:num>
                      <m:den>
                        <m:r>
                          <a:rPr lang="en-US" sz="2400" b="1" i="1">
                            <a:solidFill>
                              <a:prstClr val="black"/>
                            </a:solidFill>
                            <a:latin typeface="Cambria Math"/>
                          </a:rPr>
                          <m:t>𝝏</m:t>
                        </m:r>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w</m:t>
                            </m:r>
                          </m:e>
                          <m:sub>
                            <m:r>
                              <a:rPr lang="en-US" sz="2400" b="1" i="1" dirty="0">
                                <a:solidFill>
                                  <a:prstClr val="black"/>
                                </a:solidFill>
                                <a:latin typeface="Cambria Math"/>
                                <a:cs typeface="Times New Roman" pitchFamily="18" charset="0"/>
                              </a:rPr>
                              <m:t>𝟏𝟏</m:t>
                            </m:r>
                          </m:sub>
                        </m:sSub>
                      </m:den>
                    </m:f>
                    <m:r>
                      <m:rPr>
                        <m:nor/>
                      </m:rPr>
                      <a:rPr lang="en-US" sz="2400" b="1" dirty="0">
                        <a:solidFill>
                          <a:prstClr val="black"/>
                        </a:solidFill>
                        <a:latin typeface="Cambria Math"/>
                        <a:cs typeface="Times New Roman" pitchFamily="18" charset="0"/>
                      </a:rPr>
                      <m:t>=</m:t>
                    </m:r>
                  </m:oMath>
                </a14:m>
                <a:r>
                  <a:rPr lang="en-US" sz="2800" b="1" dirty="0">
                    <a:solidFill>
                      <a:prstClr val="black"/>
                    </a:solidFill>
                  </a:rPr>
                  <a:t> </a:t>
                </a:r>
                <a14:m>
                  <m:oMath xmlns:m="http://schemas.openxmlformats.org/officeDocument/2006/math">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r>
                          <a:rPr lang="en-US" sz="2800" b="1" i="1">
                            <a:solidFill>
                              <a:prstClr val="black"/>
                            </a:solidFill>
                            <a:latin typeface="Cambria Math"/>
                          </a:rPr>
                          <m:t>𝑬</m:t>
                        </m:r>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smtClean="0">
                                <a:solidFill>
                                  <a:prstClr val="black"/>
                                </a:solidFill>
                                <a:latin typeface="Cambria Math"/>
                                <a:cs typeface="Times New Roman" pitchFamily="18" charset="0"/>
                              </a:rPr>
                              <m:t>𝑶</m:t>
                            </m:r>
                          </m:e>
                          <m:sub>
                            <m:r>
                              <a:rPr lang="en-US" sz="2800" b="1" i="1" dirty="0" smtClean="0">
                                <a:solidFill>
                                  <a:prstClr val="black"/>
                                </a:solidFill>
                                <a:latin typeface="Cambria Math"/>
                                <a:cs typeface="Times New Roman" pitchFamily="18" charset="0"/>
                              </a:rPr>
                              <m:t>𝑶</m:t>
                            </m:r>
                            <m:r>
                              <a:rPr lang="en-US" sz="2800" b="1" i="1" dirty="0">
                                <a:solidFill>
                                  <a:prstClr val="black"/>
                                </a:solidFill>
                                <a:latin typeface="Cambria Math"/>
                                <a:cs typeface="Times New Roman" pitchFamily="18" charset="0"/>
                              </a:rPr>
                              <m:t>𝟏</m:t>
                            </m:r>
                          </m:sub>
                        </m:sSub>
                      </m:den>
                    </m:f>
                  </m:oMath>
                </a14:m>
                <a:r>
                  <a:rPr lang="en-US" sz="2800" b="1" dirty="0">
                    <a:solidFill>
                      <a:prstClr val="black"/>
                    </a:solidFill>
                  </a:rPr>
                  <a:t> </a:t>
                </a:r>
                <a14:m>
                  <m:oMath xmlns:m="http://schemas.openxmlformats.org/officeDocument/2006/math">
                    <m:r>
                      <a:rPr lang="en-US" sz="2800" b="1" i="1">
                        <a:solidFill>
                          <a:prstClr val="black"/>
                        </a:solidFill>
                        <a:latin typeface="Cambria Math"/>
                      </a:rPr>
                      <m:t>×</m:t>
                    </m:r>
                  </m:oMath>
                </a14:m>
                <a:r>
                  <a:rPr lang="en-US" sz="2800" b="1" dirty="0">
                    <a:solidFill>
                      <a:prstClr val="black"/>
                    </a:solidFill>
                  </a:rPr>
                  <a:t> </a:t>
                </a:r>
                <a14:m>
                  <m:oMath xmlns:m="http://schemas.openxmlformats.org/officeDocument/2006/math">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a:solidFill>
                                  <a:prstClr val="black"/>
                                </a:solidFill>
                                <a:latin typeface="Cambria Math"/>
                                <a:cs typeface="Times New Roman" pitchFamily="18" charset="0"/>
                              </a:rPr>
                              <m:t>𝑶</m:t>
                            </m:r>
                          </m:e>
                          <m:sub>
                            <m:r>
                              <a:rPr lang="en-US" sz="2800" b="1" i="1" dirty="0">
                                <a:solidFill>
                                  <a:prstClr val="black"/>
                                </a:solidFill>
                                <a:latin typeface="Cambria Math"/>
                                <a:cs typeface="Times New Roman" pitchFamily="18" charset="0"/>
                              </a:rPr>
                              <m:t>𝑶</m:t>
                            </m:r>
                            <m:r>
                              <a:rPr lang="en-US" sz="2800" b="1" i="1" dirty="0">
                                <a:solidFill>
                                  <a:prstClr val="black"/>
                                </a:solidFill>
                                <a:latin typeface="Cambria Math"/>
                                <a:cs typeface="Times New Roman" pitchFamily="18" charset="0"/>
                              </a:rPr>
                              <m:t>𝟏</m:t>
                            </m:r>
                          </m:sub>
                        </m:sSub>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a:solidFill>
                                  <a:prstClr val="black"/>
                                </a:solidFill>
                                <a:latin typeface="Cambria Math"/>
                                <a:cs typeface="Times New Roman" pitchFamily="18" charset="0"/>
                              </a:rPr>
                              <m:t>𝑶</m:t>
                            </m:r>
                          </m:e>
                          <m:sub>
                            <m:r>
                              <a:rPr lang="en-US" sz="2800" b="1" i="1" dirty="0" smtClean="0">
                                <a:solidFill>
                                  <a:prstClr val="black"/>
                                </a:solidFill>
                                <a:latin typeface="Cambria Math"/>
                                <a:cs typeface="Times New Roman" pitchFamily="18" charset="0"/>
                              </a:rPr>
                              <m:t>𝑰</m:t>
                            </m:r>
                            <m:r>
                              <a:rPr lang="en-US" sz="2800" b="1" i="1" dirty="0">
                                <a:solidFill>
                                  <a:prstClr val="black"/>
                                </a:solidFill>
                                <a:latin typeface="Cambria Math"/>
                                <a:cs typeface="Times New Roman" pitchFamily="18" charset="0"/>
                              </a:rPr>
                              <m:t>𝟏</m:t>
                            </m:r>
                          </m:sub>
                        </m:sSub>
                      </m:den>
                    </m:f>
                  </m:oMath>
                </a14:m>
                <a:r>
                  <a:rPr lang="en-US" sz="2800" b="1" dirty="0">
                    <a:solidFill>
                      <a:prstClr val="black"/>
                    </a:solidFill>
                  </a:rPr>
                  <a:t> </a:t>
                </a:r>
                <a14:m>
                  <m:oMath xmlns:m="http://schemas.openxmlformats.org/officeDocument/2006/math">
                    <m:r>
                      <a:rPr lang="en-US" sz="2800" b="1" i="1">
                        <a:solidFill>
                          <a:prstClr val="black"/>
                        </a:solidFill>
                        <a:latin typeface="Cambria Math"/>
                      </a:rPr>
                      <m:t>×</m:t>
                    </m:r>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a:solidFill>
                                  <a:prstClr val="black"/>
                                </a:solidFill>
                                <a:latin typeface="Cambria Math"/>
                                <a:cs typeface="Times New Roman" pitchFamily="18" charset="0"/>
                              </a:rPr>
                              <m:t>𝑶</m:t>
                            </m:r>
                          </m:e>
                          <m:sub>
                            <m:r>
                              <a:rPr lang="en-US" sz="2800" b="1" i="1" dirty="0">
                                <a:solidFill>
                                  <a:prstClr val="black"/>
                                </a:solidFill>
                                <a:latin typeface="Cambria Math"/>
                                <a:cs typeface="Times New Roman" pitchFamily="18" charset="0"/>
                              </a:rPr>
                              <m:t>𝑰</m:t>
                            </m:r>
                            <m:r>
                              <a:rPr lang="en-US" sz="2800" b="1" i="1" dirty="0">
                                <a:solidFill>
                                  <a:prstClr val="black"/>
                                </a:solidFill>
                                <a:latin typeface="Cambria Math"/>
                                <a:cs typeface="Times New Roman" pitchFamily="18" charset="0"/>
                              </a:rPr>
                              <m:t>𝟏</m:t>
                            </m:r>
                          </m:sub>
                        </m:sSub>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m:rPr>
                                <m:nor/>
                              </m:rPr>
                              <a:rPr lang="en-US" sz="2800" b="1" dirty="0">
                                <a:solidFill>
                                  <a:prstClr val="black"/>
                                </a:solidFill>
                                <a:latin typeface="Cambria Math"/>
                                <a:cs typeface="Times New Roman" pitchFamily="18" charset="0"/>
                              </a:rPr>
                              <m:t>w</m:t>
                            </m:r>
                          </m:e>
                          <m:sub>
                            <m:r>
                              <a:rPr lang="en-US" sz="2800" b="1" i="1" dirty="0">
                                <a:solidFill>
                                  <a:prstClr val="black"/>
                                </a:solidFill>
                                <a:latin typeface="Cambria Math"/>
                                <a:cs typeface="Times New Roman" pitchFamily="18" charset="0"/>
                              </a:rPr>
                              <m:t>𝟏𝟏</m:t>
                            </m:r>
                          </m:sub>
                        </m:sSub>
                      </m:den>
                    </m:f>
                  </m:oMath>
                </a14:m>
                <a:endParaRPr lang="en-US" sz="2800" dirty="0">
                  <a:solidFill>
                    <a:prstClr val="black"/>
                  </a:solidFill>
                </a:endParaRPr>
              </a:p>
              <a:p>
                <a:pPr algn="just"/>
                <a:endParaRPr lang="en-US" sz="2800" dirty="0">
                  <a:solidFill>
                    <a:prstClr val="black"/>
                  </a:solidFill>
                </a:endParaRPr>
              </a:p>
              <a:p>
                <a:pPr algn="just"/>
                <a:endParaRPr lang="en-US" sz="2400" b="1" dirty="0">
                  <a:solidFill>
                    <a:prstClr val="black"/>
                  </a:solidFill>
                </a:endParaRPr>
              </a:p>
              <a:p>
                <a:pPr algn="just"/>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smtClean="0">
                            <a:solidFill>
                              <a:prstClr val="black"/>
                            </a:solidFill>
                            <a:latin typeface="Cambria Math"/>
                            <a:cs typeface="Times New Roman" pitchFamily="18" charset="0"/>
                          </a:rPr>
                          <m:t>𝑻</m:t>
                        </m:r>
                      </m:e>
                      <m:sub>
                        <m:r>
                          <a:rPr lang="en-US" sz="2400" b="1" i="1" dirty="0" smtClean="0">
                            <a:solidFill>
                              <a:prstClr val="black"/>
                            </a:solidFill>
                            <a:latin typeface="Cambria Math"/>
                            <a:cs typeface="Times New Roman" pitchFamily="18" charset="0"/>
                          </a:rPr>
                          <m:t>𝑶</m:t>
                        </m:r>
                        <m:r>
                          <a:rPr lang="en-US" sz="2400" b="1" i="1" dirty="0">
                            <a:solidFill>
                              <a:prstClr val="black"/>
                            </a:solidFill>
                            <a:latin typeface="Cambria Math"/>
                            <a:cs typeface="Times New Roman" pitchFamily="18" charset="0"/>
                          </a:rPr>
                          <m:t>𝟏</m:t>
                        </m:r>
                      </m:sub>
                    </m:sSub>
                  </m:oMath>
                </a14:m>
                <a:r>
                  <a:rPr lang="en-US" sz="2400" b="1" dirty="0">
                    <a:solidFill>
                      <a:prstClr val="black"/>
                    </a:solidFill>
                  </a:rPr>
                  <a:t> </a:t>
                </a:r>
                <a14:m>
                  <m:oMath xmlns:m="http://schemas.openxmlformats.org/officeDocument/2006/math">
                    <m:r>
                      <a:rPr lang="en-US" sz="2400" b="1" i="1">
                        <a:solidFill>
                          <a:prstClr val="black"/>
                        </a:solidFill>
                        <a:latin typeface="Cambria Math"/>
                      </a:rPr>
                      <m:t>−</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𝑶</m:t>
                        </m:r>
                      </m:e>
                      <m:sub>
                        <m:r>
                          <a:rPr lang="en-US" sz="2400" b="1" i="1" dirty="0" smtClean="0">
                            <a:solidFill>
                              <a:prstClr val="black"/>
                            </a:solidFill>
                            <a:latin typeface="Cambria Math"/>
                            <a:cs typeface="Times New Roman" pitchFamily="18" charset="0"/>
                          </a:rPr>
                          <m:t>𝑶</m:t>
                        </m:r>
                        <m:r>
                          <a:rPr lang="en-US" sz="2400" b="1" i="1" dirty="0">
                            <a:solidFill>
                              <a:prstClr val="black"/>
                            </a:solidFill>
                            <a:latin typeface="Cambria Math"/>
                            <a:cs typeface="Times New Roman" pitchFamily="18" charset="0"/>
                          </a:rPr>
                          <m:t>𝟏</m:t>
                        </m:r>
                      </m:sub>
                    </m:sSub>
                  </m:oMath>
                </a14:m>
                <a:r>
                  <a:rPr lang="en-US" sz="2400" b="1" dirty="0">
                    <a:solidFill>
                      <a:prstClr val="black"/>
                    </a:solidFill>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1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𝑯</m:t>
                        </m:r>
                      </m:e>
                      <m:sub>
                        <m:r>
                          <a:rPr lang="en-US" sz="2400" b="1" i="1" dirty="0">
                            <a:solidFill>
                              <a:prstClr val="black"/>
                            </a:solidFill>
                            <a:latin typeface="Cambria Math"/>
                            <a:cs typeface="Times New Roman" pitchFamily="18" charset="0"/>
                          </a:rPr>
                          <m:t>𝑶</m:t>
                        </m:r>
                        <m:r>
                          <a:rPr lang="en-US" sz="2400" b="1" i="1" dirty="0" smtClean="0">
                            <a:solidFill>
                              <a:prstClr val="black"/>
                            </a:solidFill>
                            <a:latin typeface="Cambria Math"/>
                            <a:cs typeface="Times New Roman" pitchFamily="18" charset="0"/>
                          </a:rPr>
                          <m:t>𝟏</m:t>
                        </m:r>
                      </m:sub>
                    </m:sSub>
                  </m:oMath>
                </a14:m>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cs typeface="Times New Roman" pitchFamily="18" charset="0"/>
                </a:endParaRPr>
              </a:p>
              <a:p>
                <a:pPr algn="just"/>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cs typeface="Times New Roman" pitchFamily="18" charset="0"/>
                  </a:rPr>
                  <a:t> (0.14</a:t>
                </a:r>
                <a:r>
                  <a:rPr lang="en-US" sz="2400" b="1" dirty="0">
                    <a:solidFill>
                      <a:prstClr val="black"/>
                    </a:solidFill>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cs typeface="Times New Roman" pitchFamily="18" charset="0"/>
                  </a:rPr>
                  <a:t>0.1317)</a:t>
                </a:r>
                <a:r>
                  <a:rPr lang="en-US" sz="2400" b="1" dirty="0">
                    <a:solidFill>
                      <a:prstClr val="black"/>
                    </a:solidFill>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1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a:t>
                </a:r>
                <a14:m>
                  <m:oMath xmlns:m="http://schemas.openxmlformats.org/officeDocument/2006/math">
                    <m:r>
                      <a:rPr lang="en-US" sz="2400" b="1" i="1" dirty="0" smtClean="0">
                        <a:solidFill>
                          <a:prstClr val="black"/>
                        </a:solidFill>
                        <a:latin typeface="Cambria Math"/>
                        <a:cs typeface="Times New Roman" pitchFamily="18" charset="0"/>
                      </a:rPr>
                      <m:t>𝟎</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𝟏𝟐𝟗</m:t>
                    </m:r>
                  </m:oMath>
                </a14:m>
                <a:r>
                  <a:rPr lang="en-US" sz="2400" b="1" dirty="0">
                    <a:solidFill>
                      <a:prstClr val="black"/>
                    </a:solidFill>
                    <a:cs typeface="Times New Roman" pitchFamily="18" charset="0"/>
                  </a:rPr>
                  <a:t> </a:t>
                </a:r>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cs typeface="Times New Roman" pitchFamily="18" charset="0"/>
                  </a:rPr>
                  <a:t> 0.00107</a:t>
                </a:r>
              </a:p>
            </p:txBody>
          </p:sp>
        </mc:Choice>
        <mc:Fallback xmlns="">
          <p:sp>
            <p:nvSpPr>
              <p:cNvPr id="9" name="TextBox 8"/>
              <p:cNvSpPr txBox="1">
                <a:spLocks noRot="1" noChangeAspect="1" noMove="1" noResize="1" noEditPoints="1" noAdjustHandles="1" noChangeArrowheads="1" noChangeShapeType="1" noTextEdit="1"/>
              </p:cNvSpPr>
              <p:nvPr/>
            </p:nvSpPr>
            <p:spPr>
              <a:xfrm>
                <a:off x="142100" y="728206"/>
                <a:ext cx="6614959" cy="4841197"/>
              </a:xfrm>
              <a:prstGeom prst="rect">
                <a:avLst/>
              </a:prstGeom>
              <a:blipFill rotWithShape="1">
                <a:blip r:embed="rId3"/>
                <a:stretch>
                  <a:fillRect l="-1382" t="-1006" b="-1761"/>
                </a:stretch>
              </a:blipFill>
            </p:spPr>
            <p:txBody>
              <a:bodyPr/>
              <a:lstStyle/>
              <a:p>
                <a:r>
                  <a:rPr lang="en-US">
                    <a:noFill/>
                  </a:rPr>
                  <a:t> </a:t>
                </a:r>
              </a:p>
            </p:txBody>
          </p:sp>
        </mc:Fallback>
      </mc:AlternateContent>
    </p:spTree>
    <p:extLst>
      <p:ext uri="{BB962C8B-B14F-4D97-AF65-F5344CB8AC3E}">
        <p14:creationId xmlns:p14="http://schemas.microsoft.com/office/powerpoint/2010/main" val="1983921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mc:AlternateContent xmlns:mc="http://schemas.openxmlformats.org/markup-compatibility/2006" xmlns:a14="http://schemas.microsoft.com/office/drawing/2010/main">
        <mc:Choice Requires="a14">
          <p:sp>
            <p:nvSpPr>
              <p:cNvPr id="9" name="TextBox 8"/>
              <p:cNvSpPr txBox="1"/>
              <p:nvPr/>
            </p:nvSpPr>
            <p:spPr>
              <a:xfrm>
                <a:off x="177727" y="1120082"/>
                <a:ext cx="6472455" cy="4154984"/>
              </a:xfrm>
              <a:prstGeom prst="rect">
                <a:avLst/>
              </a:prstGeom>
              <a:noFill/>
            </p:spPr>
            <p:txBody>
              <a:bodyPr wrap="square" rtlCol="0">
                <a:spAutoFit/>
              </a:bodyPr>
              <a:lstStyle/>
              <a:p>
                <a:pPr algn="just"/>
                <a14:m>
                  <m:oMath xmlns:m="http://schemas.openxmlformats.org/officeDocument/2006/math">
                    <m:r>
                      <a:rPr lang="en-US" sz="2400" b="1" i="1">
                        <a:solidFill>
                          <a:prstClr val="black"/>
                        </a:solidFill>
                        <a:latin typeface="Cambria Math"/>
                      </a:rPr>
                      <m:t>∴ </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a:solidFill>
                              <a:prstClr val="black"/>
                            </a:solidFill>
                            <a:latin typeface="Cambria Math"/>
                          </a:rPr>
                          <m:t>∆</m:t>
                        </m:r>
                        <m:r>
                          <m:rPr>
                            <m:nor/>
                          </m:rPr>
                          <a:rPr lang="en-US" sz="2400" b="1" dirty="0">
                            <a:solidFill>
                              <a:prstClr val="black"/>
                            </a:solidFill>
                            <a:latin typeface="Cambria Math"/>
                            <a:cs typeface="Times New Roman" pitchFamily="18" charset="0"/>
                          </a:rPr>
                          <m:t>w</m:t>
                        </m:r>
                      </m:e>
                      <m:sub>
                        <m:r>
                          <a:rPr lang="en-US" sz="2400" b="1" i="1" dirty="0">
                            <a:solidFill>
                              <a:prstClr val="black"/>
                            </a:solidFill>
                            <a:latin typeface="Cambria Math"/>
                            <a:cs typeface="Times New Roman" pitchFamily="18" charset="0"/>
                          </a:rPr>
                          <m:t>𝟏𝟏</m:t>
                        </m:r>
                      </m:sub>
                    </m:sSub>
                  </m:oMath>
                </a14:m>
                <a:r>
                  <a:rPr lang="en-US" sz="2400" b="1" dirty="0">
                    <a:solidFill>
                      <a:prstClr val="black"/>
                    </a:solidFill>
                    <a:cs typeface="Times New Roman" pitchFamily="18" charset="0"/>
                  </a:rPr>
                  <a:t> </a:t>
                </a:r>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0.2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0.00107)</a:t>
                </a:r>
                <a:r>
                  <a:rPr lang="en-US" sz="2400" b="1" dirty="0">
                    <a:solidFill>
                      <a:prstClr val="black"/>
                    </a:solidFill>
                    <a:cs typeface="Times New Roman" pitchFamily="18" charset="0"/>
                  </a:rPr>
                  <a:t> </a:t>
                </a:r>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rPr>
                  <a:t> </a:t>
                </a:r>
                <a14:m>
                  <m:oMath xmlns:m="http://schemas.openxmlformats.org/officeDocument/2006/math">
                    <m:r>
                      <a:rPr lang="en-US" sz="2400" b="1" i="1">
                        <a:solidFill>
                          <a:prstClr val="black"/>
                        </a:solidFill>
                        <a:latin typeface="Cambria Math"/>
                      </a:rPr>
                      <m:t>𝟎</m:t>
                    </m:r>
                    <m:r>
                      <a:rPr lang="en-US" sz="2400" b="1" i="1">
                        <a:solidFill>
                          <a:prstClr val="black"/>
                        </a:solidFill>
                        <a:latin typeface="Cambria Math"/>
                      </a:rPr>
                      <m:t>.</m:t>
                    </m:r>
                    <m:r>
                      <a:rPr lang="en-US" sz="2400" b="1" i="1">
                        <a:solidFill>
                          <a:prstClr val="black"/>
                        </a:solidFill>
                        <a:latin typeface="Cambria Math"/>
                      </a:rPr>
                      <m:t>𝟎𝟎𝟎𝟐𝟏𝟒</m:t>
                    </m:r>
                  </m:oMath>
                </a14:m>
                <a:endParaRPr lang="en-US" sz="2400" b="1" dirty="0">
                  <a:solidFill>
                    <a:prstClr val="black"/>
                  </a:solidFill>
                </a:endParaRPr>
              </a:p>
              <a:p>
                <a:pPr algn="just">
                  <a:buFont typeface="Arial" charset="0"/>
                  <a:buChar char="•"/>
                </a:pPr>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w</m:t>
                        </m:r>
                      </m:e>
                      <m:sub>
                        <m:r>
                          <a:rPr lang="en-US" sz="2400" b="1" i="1" dirty="0">
                            <a:solidFill>
                              <a:prstClr val="black"/>
                            </a:solidFill>
                            <a:latin typeface="Cambria Math"/>
                            <a:cs typeface="Times New Roman" pitchFamily="18" charset="0"/>
                          </a:rPr>
                          <m:t>𝟏𝟏</m:t>
                        </m:r>
                      </m:sub>
                    </m:sSub>
                  </m:oMath>
                </a14:m>
                <a:r>
                  <a:rPr lang="en-US" sz="2400" b="1" dirty="0">
                    <a:solidFill>
                      <a:prstClr val="black"/>
                    </a:solidFill>
                    <a:cs typeface="Times New Roman" pitchFamily="18" charset="0"/>
                  </a:rPr>
                  <a:t> (updated) </a:t>
                </a:r>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a:t>
                </a:r>
                <a14:m>
                  <m:oMath xmlns:m="http://schemas.openxmlformats.org/officeDocument/2006/math">
                    <m:r>
                      <a:rPr lang="en-US" sz="2400" b="1" i="1" dirty="0" smtClean="0">
                        <a:solidFill>
                          <a:prstClr val="black"/>
                        </a:solidFill>
                        <a:latin typeface="Cambria Math"/>
                        <a:cs typeface="Times New Roman" pitchFamily="18" charset="0"/>
                      </a:rPr>
                      <m:t>𝟎</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𝟐</m:t>
                    </m:r>
                  </m:oMath>
                </a14:m>
                <a:r>
                  <a:rPr lang="en-US" sz="2400" b="1" dirty="0">
                    <a:solidFill>
                      <a:prstClr val="black"/>
                    </a:solidFill>
                    <a:cs typeface="Times New Roman" pitchFamily="18" charset="0"/>
                  </a:rPr>
                  <a:t> + </a:t>
                </a:r>
                <a14:m>
                  <m:oMath xmlns:m="http://schemas.openxmlformats.org/officeDocument/2006/math">
                    <m:r>
                      <a:rPr lang="en-US" sz="2400" b="1" i="1" dirty="0" smtClean="0">
                        <a:solidFill>
                          <a:prstClr val="black"/>
                        </a:solidFill>
                        <a:latin typeface="Cambria Math"/>
                        <a:cs typeface="Times New Roman" pitchFamily="18" charset="0"/>
                      </a:rPr>
                      <m:t>𝟎</m:t>
                    </m:r>
                    <m:r>
                      <a:rPr lang="en-US" sz="2400" b="1" i="1" dirty="0" smtClean="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𝟎𝟎𝟎𝟐𝟏𝟒</m:t>
                    </m:r>
                  </m:oMath>
                </a14:m>
                <a:r>
                  <a:rPr lang="en-US" sz="2400" b="1" dirty="0">
                    <a:solidFill>
                      <a:prstClr val="black"/>
                    </a:solidFill>
                    <a:cs typeface="Times New Roman" pitchFamily="18" charset="0"/>
                  </a:rPr>
                  <a:t> </a:t>
                </a:r>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0.200214</a:t>
                </a:r>
              </a:p>
              <a:p>
                <a:pPr algn="just"/>
                <a:endParaRPr lang="en-US" sz="2400" b="1" dirty="0">
                  <a:solidFill>
                    <a:prstClr val="black"/>
                  </a:solidFill>
                  <a:cs typeface="Times New Roman" pitchFamily="18" charset="0"/>
                </a:endParaRPr>
              </a:p>
              <a:p>
                <a:pPr algn="just"/>
                <a:endParaRPr lang="en-US" sz="2400" b="1" dirty="0">
                  <a:solidFill>
                    <a:prstClr val="black"/>
                  </a:solidFill>
                  <a:cs typeface="Times New Roman" pitchFamily="18" charset="0"/>
                </a:endParaRPr>
              </a:p>
              <a:p>
                <a:pPr algn="just"/>
                <a:endParaRPr lang="en-US" sz="2400" b="1" dirty="0">
                  <a:solidFill>
                    <a:prstClr val="black"/>
                  </a:solidFill>
                </a:endParaRPr>
              </a:p>
              <a:p>
                <a:pPr algn="just"/>
                <a:r>
                  <a:rPr lang="en-US" sz="2400" b="1" dirty="0">
                    <a:solidFill>
                      <a:prstClr val="black"/>
                    </a:solidFill>
                    <a:cs typeface="Times New Roman" pitchFamily="18" charset="0"/>
                  </a:rPr>
                  <a:t>Similarly,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w</m:t>
                        </m:r>
                      </m:e>
                      <m:sub>
                        <m:r>
                          <a:rPr lang="en-US" sz="2400" b="1" i="1" dirty="0" smtClean="0">
                            <a:solidFill>
                              <a:prstClr val="black"/>
                            </a:solidFill>
                            <a:latin typeface="Cambria Math"/>
                            <a:cs typeface="Times New Roman" pitchFamily="18" charset="0"/>
                          </a:rPr>
                          <m:t>𝟐</m:t>
                        </m:r>
                        <m:r>
                          <a:rPr lang="en-US" sz="2400" b="1" i="1" dirty="0">
                            <a:solidFill>
                              <a:prstClr val="black"/>
                            </a:solidFill>
                            <a:latin typeface="Cambria Math"/>
                            <a:cs typeface="Times New Roman" pitchFamily="18" charset="0"/>
                          </a:rPr>
                          <m:t>𝟏</m:t>
                        </m:r>
                      </m:sub>
                    </m:sSub>
                  </m:oMath>
                </a14:m>
                <a:r>
                  <a:rPr lang="en-US" sz="2400" b="1" dirty="0">
                    <a:solidFill>
                      <a:prstClr val="black"/>
                    </a:solidFill>
                    <a:cs typeface="Times New Roman" pitchFamily="18" charset="0"/>
                  </a:rPr>
                  <a:t> (updated) and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w</m:t>
                        </m:r>
                      </m:e>
                      <m:sub>
                        <m:r>
                          <a:rPr lang="en-US" sz="2400" b="1" i="1" dirty="0" smtClean="0">
                            <a:solidFill>
                              <a:prstClr val="black"/>
                            </a:solidFill>
                            <a:latin typeface="Cambria Math"/>
                            <a:cs typeface="Times New Roman" pitchFamily="18" charset="0"/>
                          </a:rPr>
                          <m:t>𝟑</m:t>
                        </m:r>
                        <m:r>
                          <a:rPr lang="en-US" sz="2400" b="1" i="1" dirty="0">
                            <a:solidFill>
                              <a:prstClr val="black"/>
                            </a:solidFill>
                            <a:latin typeface="Cambria Math"/>
                            <a:cs typeface="Times New Roman" pitchFamily="18" charset="0"/>
                          </a:rPr>
                          <m:t>𝟏</m:t>
                        </m:r>
                      </m:sub>
                    </m:sSub>
                  </m:oMath>
                </a14:m>
                <a:r>
                  <a:rPr lang="en-US" sz="2400" b="1" dirty="0">
                    <a:solidFill>
                      <a:prstClr val="black"/>
                    </a:solidFill>
                    <a:cs typeface="Times New Roman" pitchFamily="18" charset="0"/>
                  </a:rPr>
                  <a:t> (updated) can be determined.</a:t>
                </a:r>
              </a:p>
              <a:p>
                <a:pPr algn="just"/>
                <a:endParaRPr lang="en-US" sz="2400" b="1" dirty="0">
                  <a:solidFill>
                    <a:prstClr val="black"/>
                  </a:solidFill>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7727" y="1120082"/>
                <a:ext cx="6472455" cy="4154984"/>
              </a:xfrm>
              <a:prstGeom prst="rect">
                <a:avLst/>
              </a:prstGeom>
              <a:blipFill rotWithShape="1">
                <a:blip r:embed="rId3"/>
                <a:stretch>
                  <a:fillRect l="-1412" t="-1175" r="-1507"/>
                </a:stretch>
              </a:blipFill>
            </p:spPr>
            <p:txBody>
              <a:bodyPr/>
              <a:lstStyle/>
              <a:p>
                <a:r>
                  <a:rPr lang="en-US">
                    <a:noFill/>
                  </a:rPr>
                  <a:t> </a:t>
                </a:r>
              </a:p>
            </p:txBody>
          </p:sp>
        </mc:Fallback>
      </mc:AlternateContent>
    </p:spTree>
    <p:extLst>
      <p:ext uri="{BB962C8B-B14F-4D97-AF65-F5344CB8AC3E}">
        <p14:creationId xmlns:p14="http://schemas.microsoft.com/office/powerpoint/2010/main" val="937853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mc:AlternateContent xmlns:mc="http://schemas.openxmlformats.org/markup-compatibility/2006" xmlns:a14="http://schemas.microsoft.com/office/drawing/2010/main">
        <mc:Choice Requires="a14">
          <p:sp>
            <p:nvSpPr>
              <p:cNvPr id="9" name="TextBox 8"/>
              <p:cNvSpPr txBox="1"/>
              <p:nvPr/>
            </p:nvSpPr>
            <p:spPr>
              <a:xfrm>
                <a:off x="177727" y="728196"/>
                <a:ext cx="6781214" cy="5074146"/>
              </a:xfrm>
              <a:prstGeom prst="rect">
                <a:avLst/>
              </a:prstGeom>
              <a:noFill/>
            </p:spPr>
            <p:txBody>
              <a:bodyPr wrap="square" rtlCol="0">
                <a:spAutoFit/>
              </a:bodyPr>
              <a:lstStyle/>
              <a:p>
                <a:pPr algn="just"/>
                <a14:m>
                  <m:oMath xmlns:m="http://schemas.openxmlformats.org/officeDocument/2006/math">
                    <m:sSub>
                      <m:sSubPr>
                        <m:ctrlPr>
                          <a:rPr lang="en-US" sz="2400" b="1" i="1" dirty="0" smtClean="0">
                            <a:solidFill>
                              <a:prstClr val="black"/>
                            </a:solidFill>
                            <a:latin typeface="Cambria Math" panose="02040503050406030204" pitchFamily="18" charset="0"/>
                            <a:cs typeface="Times New Roman" pitchFamily="18" charset="0"/>
                          </a:rPr>
                        </m:ctrlPr>
                      </m:sSubPr>
                      <m:e>
                        <m:r>
                          <m:rPr>
                            <m:nor/>
                          </m:rPr>
                          <a:rPr lang="en-US" sz="2400" b="1" dirty="0" smtClean="0">
                            <a:solidFill>
                              <a:prstClr val="black"/>
                            </a:solidFill>
                            <a:latin typeface="Cambria Math"/>
                            <a:cs typeface="Times New Roman" pitchFamily="18" charset="0"/>
                          </a:rPr>
                          <m:t>σ</m:t>
                        </m:r>
                      </m:e>
                      <m:sub>
                        <m:r>
                          <a:rPr lang="en-US" sz="2400" b="1" i="1" dirty="0">
                            <a:solidFill>
                              <a:prstClr val="black"/>
                            </a:solidFill>
                            <a:latin typeface="Cambria Math"/>
                            <a:cs typeface="Times New Roman" pitchFamily="18" charset="0"/>
                          </a:rPr>
                          <m:t>𝟏</m:t>
                        </m:r>
                      </m:sub>
                    </m:sSub>
                  </m:oMath>
                </a14:m>
                <a:r>
                  <a:rPr lang="en-US" sz="2400" b="1" dirty="0">
                    <a:solidFill>
                      <a:prstClr val="black"/>
                    </a:solidFill>
                    <a:cs typeface="Times New Roman" pitchFamily="18" charset="0"/>
                  </a:rPr>
                  <a:t> (updated) </a:t>
                </a:r>
                <a14:m>
                  <m:oMath xmlns:m="http://schemas.openxmlformats.org/officeDocument/2006/math">
                    <m:r>
                      <m:rPr>
                        <m:nor/>
                      </m:rPr>
                      <a:rPr lang="en-US" sz="2400" b="1" dirty="0">
                        <a:solidFill>
                          <a:prstClr val="black"/>
                        </a:solidFill>
                        <a:latin typeface="Cambria Math"/>
                        <a:cs typeface="Times New Roman" pitchFamily="18" charset="0"/>
                      </a:rPr>
                      <m:t>=</m:t>
                    </m:r>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σ</m:t>
                        </m:r>
                      </m:e>
                      <m:sub>
                        <m:r>
                          <a:rPr lang="en-US" sz="2400" b="1" i="1" dirty="0">
                            <a:solidFill>
                              <a:prstClr val="black"/>
                            </a:solidFill>
                            <a:latin typeface="Cambria Math"/>
                            <a:cs typeface="Times New Roman" pitchFamily="18" charset="0"/>
                          </a:rPr>
                          <m:t>𝟏</m:t>
                        </m:r>
                      </m:sub>
                    </m:sSub>
                  </m:oMath>
                </a14:m>
                <a:r>
                  <a:rPr lang="en-US" sz="2400" b="1" dirty="0">
                    <a:solidFill>
                      <a:prstClr val="black"/>
                    </a:solidFill>
                    <a:cs typeface="Times New Roman" pitchFamily="18" charset="0"/>
                  </a:rPr>
                  <a:t> (previous) +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a:solidFill>
                              <a:prstClr val="black"/>
                            </a:solidFill>
                            <a:latin typeface="Cambria Math"/>
                          </a:rPr>
                          <m:t>∆</m:t>
                        </m:r>
                        <m:r>
                          <m:rPr>
                            <m:nor/>
                          </m:rPr>
                          <a:rPr lang="en-US" sz="2400" b="1" dirty="0">
                            <a:solidFill>
                              <a:prstClr val="black"/>
                            </a:solidFill>
                            <a:latin typeface="Cambria Math"/>
                            <a:cs typeface="Times New Roman" pitchFamily="18" charset="0"/>
                          </a:rPr>
                          <m:t>σ</m:t>
                        </m:r>
                      </m:e>
                      <m:sub>
                        <m:r>
                          <a:rPr lang="en-US" sz="2400" b="1" i="1" dirty="0">
                            <a:solidFill>
                              <a:prstClr val="black"/>
                            </a:solidFill>
                            <a:latin typeface="Cambria Math"/>
                            <a:cs typeface="Times New Roman" pitchFamily="18" charset="0"/>
                          </a:rPr>
                          <m:t>𝟏</m:t>
                        </m:r>
                      </m:sub>
                    </m:sSub>
                  </m:oMath>
                </a14:m>
                <a:endParaRPr lang="en-US" sz="2400" b="1" dirty="0">
                  <a:solidFill>
                    <a:prstClr val="black"/>
                  </a:solidFill>
                  <a:cs typeface="Times New Roman" pitchFamily="18" charset="0"/>
                </a:endParaRPr>
              </a:p>
              <a:p>
                <a:pPr algn="just"/>
                <a:endParaRPr lang="en-US" sz="2400" b="1" dirty="0">
                  <a:solidFill>
                    <a:prstClr val="black"/>
                  </a:solidFill>
                  <a:cs typeface="Times New Roman" pitchFamily="18" charset="0"/>
                </a:endParaRPr>
              </a:p>
              <a:p>
                <a:pPr algn="just">
                  <a:buFont typeface="Arial" charset="0"/>
                  <a:buChar char="•"/>
                </a:pP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a:solidFill>
                              <a:prstClr val="black"/>
                            </a:solidFill>
                            <a:latin typeface="Cambria Math"/>
                          </a:rPr>
                          <m:t>∆</m:t>
                        </m:r>
                        <m:r>
                          <m:rPr>
                            <m:nor/>
                          </m:rPr>
                          <a:rPr lang="en-US" sz="2400" b="1" dirty="0">
                            <a:solidFill>
                              <a:prstClr val="black"/>
                            </a:solidFill>
                            <a:latin typeface="Cambria Math"/>
                            <a:cs typeface="Times New Roman" pitchFamily="18" charset="0"/>
                          </a:rPr>
                          <m:t>σ</m:t>
                        </m:r>
                      </m:e>
                      <m:sub>
                        <m:r>
                          <a:rPr lang="en-US" sz="2400" b="1" i="1" dirty="0">
                            <a:solidFill>
                              <a:prstClr val="black"/>
                            </a:solidFill>
                            <a:latin typeface="Cambria Math"/>
                            <a:cs typeface="Times New Roman" pitchFamily="18" charset="0"/>
                          </a:rPr>
                          <m:t>𝟏</m:t>
                        </m:r>
                      </m:sub>
                    </m:sSub>
                    <m:r>
                      <m:rPr>
                        <m:nor/>
                      </m:rPr>
                      <a:rPr lang="en-US" sz="2400" b="1" dirty="0">
                        <a:solidFill>
                          <a:prstClr val="black"/>
                        </a:solidFill>
                        <a:latin typeface="Cambria Math"/>
                        <a:cs typeface="Times New Roman" pitchFamily="18" charset="0"/>
                      </a:rPr>
                      <m:t>=</m:t>
                    </m:r>
                    <m:r>
                      <a:rPr lang="en-US" sz="2400" b="1" i="1">
                        <a:solidFill>
                          <a:prstClr val="black"/>
                        </a:solidFill>
                        <a:latin typeface="Cambria Math"/>
                      </a:rPr>
                      <m:t>−</m:t>
                    </m:r>
                  </m:oMath>
                </a14:m>
                <a:r>
                  <a:rPr lang="el-GR" sz="2400" b="1" dirty="0">
                    <a:solidFill>
                      <a:prstClr val="black"/>
                    </a:solidFill>
                  </a:rPr>
                  <a:t>η</a:t>
                </a:r>
                <a14:m>
                  <m:oMath xmlns:m="http://schemas.openxmlformats.org/officeDocument/2006/math">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r>
                          <a:rPr lang="en-US" sz="2800" b="1" i="1">
                            <a:solidFill>
                              <a:prstClr val="black"/>
                            </a:solidFill>
                            <a:latin typeface="Cambria Math"/>
                          </a:rPr>
                          <m:t>𝑬</m:t>
                        </m:r>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m:rPr>
                                <m:sty m:val="p"/>
                              </m:rPr>
                              <a:rPr lang="el-GR" sz="2800" b="1" i="1" dirty="0" smtClean="0">
                                <a:solidFill>
                                  <a:prstClr val="black"/>
                                </a:solidFill>
                                <a:latin typeface="Cambria Math"/>
                                <a:cs typeface="Times New Roman" pitchFamily="18" charset="0"/>
                              </a:rPr>
                              <m:t>σ</m:t>
                            </m:r>
                          </m:e>
                          <m:sub>
                            <m:r>
                              <a:rPr lang="en-US" sz="2800" b="1" i="1" dirty="0">
                                <a:solidFill>
                                  <a:prstClr val="black"/>
                                </a:solidFill>
                                <a:latin typeface="Cambria Math"/>
                                <a:cs typeface="Times New Roman" pitchFamily="18" charset="0"/>
                              </a:rPr>
                              <m:t>𝟏</m:t>
                            </m:r>
                          </m:sub>
                        </m:sSub>
                      </m:den>
                    </m:f>
                  </m:oMath>
                </a14:m>
                <a:endParaRPr lang="en-US" sz="2800" b="1" dirty="0">
                  <a:solidFill>
                    <a:prstClr val="black"/>
                  </a:solidFill>
                </a:endParaRPr>
              </a:p>
              <a:p>
                <a:pPr algn="just">
                  <a:buFont typeface="Arial" charset="0"/>
                  <a:buChar char="•"/>
                </a:pPr>
                <a:endParaRPr lang="en-US" sz="2400" b="1" dirty="0">
                  <a:solidFill>
                    <a:prstClr val="black"/>
                  </a:solidFill>
                </a:endParaRPr>
              </a:p>
              <a:p>
                <a:pPr algn="just"/>
                <a:r>
                  <a:rPr lang="en-US" sz="2400" b="1" dirty="0">
                    <a:solidFill>
                      <a:prstClr val="black"/>
                    </a:solidFill>
                  </a:rPr>
                  <a:t>Now,</a:t>
                </a:r>
                <a:r>
                  <a:rPr lang="en-US" sz="2800" b="1" dirty="0">
                    <a:solidFill>
                      <a:prstClr val="black"/>
                    </a:solidFill>
                  </a:rPr>
                  <a:t> </a:t>
                </a:r>
                <a14:m>
                  <m:oMath xmlns:m="http://schemas.openxmlformats.org/officeDocument/2006/math">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r>
                          <a:rPr lang="en-US" sz="2800" b="1" i="1">
                            <a:solidFill>
                              <a:prstClr val="black"/>
                            </a:solidFill>
                            <a:latin typeface="Cambria Math"/>
                          </a:rPr>
                          <m:t>𝑬</m:t>
                        </m:r>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m:rPr>
                                <m:sty m:val="p"/>
                              </m:rPr>
                              <a:rPr lang="el-GR" sz="2800" b="1" i="1" dirty="0">
                                <a:solidFill>
                                  <a:prstClr val="black"/>
                                </a:solidFill>
                                <a:latin typeface="Cambria Math"/>
                                <a:cs typeface="Times New Roman" pitchFamily="18" charset="0"/>
                              </a:rPr>
                              <m:t>σ</m:t>
                            </m:r>
                          </m:e>
                          <m:sub>
                            <m:r>
                              <a:rPr lang="en-US" sz="2800" b="1" i="1" dirty="0">
                                <a:solidFill>
                                  <a:prstClr val="black"/>
                                </a:solidFill>
                                <a:latin typeface="Cambria Math"/>
                                <a:cs typeface="Times New Roman" pitchFamily="18" charset="0"/>
                              </a:rPr>
                              <m:t>𝟏</m:t>
                            </m:r>
                          </m:sub>
                        </m:sSub>
                      </m:den>
                    </m:f>
                    <m:r>
                      <m:rPr>
                        <m:nor/>
                      </m:rPr>
                      <a:rPr lang="en-US" sz="2800" b="1" dirty="0">
                        <a:solidFill>
                          <a:prstClr val="black"/>
                        </a:solidFill>
                        <a:latin typeface="Cambria Math"/>
                        <a:cs typeface="Times New Roman" pitchFamily="18" charset="0"/>
                      </a:rPr>
                      <m:t>=</m:t>
                    </m:r>
                  </m:oMath>
                </a14:m>
                <a:r>
                  <a:rPr lang="en-US" sz="2800" b="1" dirty="0">
                    <a:solidFill>
                      <a:prstClr val="black"/>
                    </a:solidFill>
                  </a:rPr>
                  <a:t> </a:t>
                </a:r>
                <a14:m>
                  <m:oMath xmlns:m="http://schemas.openxmlformats.org/officeDocument/2006/math">
                    <m:r>
                      <m:rPr>
                        <m:nor/>
                      </m:rPr>
                      <a:rPr lang="en-US" sz="2800" b="1" dirty="0">
                        <a:solidFill>
                          <a:prstClr val="black"/>
                        </a:solidFill>
                        <a:latin typeface="Cambria Math"/>
                        <a:cs typeface="Times New Roman" pitchFamily="18" charset="0"/>
                      </a:rPr>
                      <m:t>=</m:t>
                    </m:r>
                  </m:oMath>
                </a14:m>
                <a:r>
                  <a:rPr lang="en-US" sz="2800" b="1" dirty="0">
                    <a:solidFill>
                      <a:prstClr val="black"/>
                    </a:solidFill>
                  </a:rPr>
                  <a:t> </a:t>
                </a:r>
                <a14:m>
                  <m:oMath xmlns:m="http://schemas.openxmlformats.org/officeDocument/2006/math">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r>
                          <a:rPr lang="en-US" sz="2800" b="1" i="1">
                            <a:solidFill>
                              <a:prstClr val="black"/>
                            </a:solidFill>
                            <a:latin typeface="Cambria Math"/>
                          </a:rPr>
                          <m:t>𝑬</m:t>
                        </m:r>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a:solidFill>
                                  <a:prstClr val="black"/>
                                </a:solidFill>
                                <a:latin typeface="Cambria Math"/>
                                <a:cs typeface="Times New Roman" pitchFamily="18" charset="0"/>
                              </a:rPr>
                              <m:t>𝑶</m:t>
                            </m:r>
                          </m:e>
                          <m:sub>
                            <m:r>
                              <a:rPr lang="en-US" sz="2800" b="1" i="1" dirty="0">
                                <a:solidFill>
                                  <a:prstClr val="black"/>
                                </a:solidFill>
                                <a:latin typeface="Cambria Math"/>
                                <a:cs typeface="Times New Roman" pitchFamily="18" charset="0"/>
                              </a:rPr>
                              <m:t>𝑶</m:t>
                            </m:r>
                            <m:r>
                              <a:rPr lang="en-US" sz="2800" b="1" i="1" dirty="0">
                                <a:solidFill>
                                  <a:prstClr val="black"/>
                                </a:solidFill>
                                <a:latin typeface="Cambria Math"/>
                                <a:cs typeface="Times New Roman" pitchFamily="18" charset="0"/>
                              </a:rPr>
                              <m:t>𝟏</m:t>
                            </m:r>
                          </m:sub>
                        </m:sSub>
                      </m:den>
                    </m:f>
                  </m:oMath>
                </a14:m>
                <a:r>
                  <a:rPr lang="en-US" sz="2800" b="1" dirty="0">
                    <a:solidFill>
                      <a:prstClr val="black"/>
                    </a:solidFill>
                  </a:rPr>
                  <a:t> </a:t>
                </a:r>
                <a14:m>
                  <m:oMath xmlns:m="http://schemas.openxmlformats.org/officeDocument/2006/math">
                    <m:r>
                      <a:rPr lang="en-US" sz="2800" b="1" i="1">
                        <a:solidFill>
                          <a:prstClr val="black"/>
                        </a:solidFill>
                        <a:latin typeface="Cambria Math"/>
                      </a:rPr>
                      <m:t>×</m:t>
                    </m:r>
                  </m:oMath>
                </a14:m>
                <a:r>
                  <a:rPr lang="en-US" sz="2800" b="1" dirty="0">
                    <a:solidFill>
                      <a:prstClr val="black"/>
                    </a:solidFill>
                  </a:rPr>
                  <a:t> </a:t>
                </a:r>
                <a14:m>
                  <m:oMath xmlns:m="http://schemas.openxmlformats.org/officeDocument/2006/math">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a:solidFill>
                                  <a:prstClr val="black"/>
                                </a:solidFill>
                                <a:latin typeface="Cambria Math"/>
                                <a:cs typeface="Times New Roman" pitchFamily="18" charset="0"/>
                              </a:rPr>
                              <m:t>𝑶</m:t>
                            </m:r>
                          </m:e>
                          <m:sub>
                            <m:r>
                              <a:rPr lang="en-US" sz="2800" b="1" i="1" dirty="0">
                                <a:solidFill>
                                  <a:prstClr val="black"/>
                                </a:solidFill>
                                <a:latin typeface="Cambria Math"/>
                                <a:cs typeface="Times New Roman" pitchFamily="18" charset="0"/>
                              </a:rPr>
                              <m:t>𝑶</m:t>
                            </m:r>
                            <m:r>
                              <a:rPr lang="en-US" sz="2800" b="1" i="1" dirty="0">
                                <a:solidFill>
                                  <a:prstClr val="black"/>
                                </a:solidFill>
                                <a:latin typeface="Cambria Math"/>
                                <a:cs typeface="Times New Roman" pitchFamily="18" charset="0"/>
                              </a:rPr>
                              <m:t>𝟏</m:t>
                            </m:r>
                          </m:sub>
                        </m:sSub>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a:solidFill>
                                  <a:prstClr val="black"/>
                                </a:solidFill>
                                <a:latin typeface="Cambria Math"/>
                                <a:cs typeface="Times New Roman" pitchFamily="18" charset="0"/>
                              </a:rPr>
                              <m:t>𝑶</m:t>
                            </m:r>
                          </m:e>
                          <m:sub>
                            <m:r>
                              <a:rPr lang="en-US" sz="2800" b="1" i="1" dirty="0">
                                <a:solidFill>
                                  <a:prstClr val="black"/>
                                </a:solidFill>
                                <a:latin typeface="Cambria Math"/>
                                <a:cs typeface="Times New Roman" pitchFamily="18" charset="0"/>
                              </a:rPr>
                              <m:t>𝑰</m:t>
                            </m:r>
                            <m:r>
                              <a:rPr lang="en-US" sz="2800" b="1" i="1" dirty="0">
                                <a:solidFill>
                                  <a:prstClr val="black"/>
                                </a:solidFill>
                                <a:latin typeface="Cambria Math"/>
                                <a:cs typeface="Times New Roman" pitchFamily="18" charset="0"/>
                              </a:rPr>
                              <m:t>𝟏</m:t>
                            </m:r>
                          </m:sub>
                        </m:sSub>
                      </m:den>
                    </m:f>
                  </m:oMath>
                </a14:m>
                <a:r>
                  <a:rPr lang="en-US" sz="2800" b="1" dirty="0">
                    <a:solidFill>
                      <a:prstClr val="black"/>
                    </a:solidFill>
                  </a:rPr>
                  <a:t> </a:t>
                </a:r>
                <a14:m>
                  <m:oMath xmlns:m="http://schemas.openxmlformats.org/officeDocument/2006/math">
                    <m:r>
                      <a:rPr lang="en-US" sz="2800" b="1" i="1">
                        <a:solidFill>
                          <a:prstClr val="black"/>
                        </a:solidFill>
                        <a:latin typeface="Cambria Math"/>
                      </a:rPr>
                      <m:t>×</m:t>
                    </m:r>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a:solidFill>
                                  <a:prstClr val="black"/>
                                </a:solidFill>
                                <a:latin typeface="Cambria Math"/>
                                <a:cs typeface="Times New Roman" pitchFamily="18" charset="0"/>
                              </a:rPr>
                              <m:t>𝑶</m:t>
                            </m:r>
                          </m:e>
                          <m:sub>
                            <m:r>
                              <a:rPr lang="en-US" sz="2800" b="1" i="1" dirty="0">
                                <a:solidFill>
                                  <a:prstClr val="black"/>
                                </a:solidFill>
                                <a:latin typeface="Cambria Math"/>
                                <a:cs typeface="Times New Roman" pitchFamily="18" charset="0"/>
                              </a:rPr>
                              <m:t>𝑰</m:t>
                            </m:r>
                            <m:r>
                              <a:rPr lang="en-US" sz="2800" b="1" i="1" dirty="0">
                                <a:solidFill>
                                  <a:prstClr val="black"/>
                                </a:solidFill>
                                <a:latin typeface="Cambria Math"/>
                                <a:cs typeface="Times New Roman" pitchFamily="18" charset="0"/>
                              </a:rPr>
                              <m:t>𝟏</m:t>
                            </m:r>
                          </m:sub>
                        </m:sSub>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smtClean="0">
                                <a:solidFill>
                                  <a:prstClr val="black"/>
                                </a:solidFill>
                                <a:latin typeface="Cambria Math"/>
                                <a:cs typeface="Times New Roman" pitchFamily="18" charset="0"/>
                              </a:rPr>
                              <m:t>𝑯</m:t>
                            </m:r>
                          </m:e>
                          <m:sub>
                            <m:r>
                              <a:rPr lang="en-US" sz="2800" b="1" i="1" dirty="0" smtClean="0">
                                <a:solidFill>
                                  <a:prstClr val="black"/>
                                </a:solidFill>
                                <a:latin typeface="Cambria Math"/>
                                <a:cs typeface="Times New Roman" pitchFamily="18" charset="0"/>
                              </a:rPr>
                              <m:t>𝑶</m:t>
                            </m:r>
                            <m:r>
                              <a:rPr lang="en-US" sz="2800" b="1" i="1" dirty="0">
                                <a:solidFill>
                                  <a:prstClr val="black"/>
                                </a:solidFill>
                                <a:latin typeface="Cambria Math"/>
                                <a:cs typeface="Times New Roman" pitchFamily="18" charset="0"/>
                              </a:rPr>
                              <m:t>𝟏</m:t>
                            </m:r>
                          </m:sub>
                        </m:sSub>
                      </m:den>
                    </m:f>
                  </m:oMath>
                </a14:m>
                <a:r>
                  <a:rPr lang="en-US" sz="2800" b="1" dirty="0">
                    <a:solidFill>
                      <a:prstClr val="black"/>
                    </a:solidFill>
                  </a:rPr>
                  <a:t> </a:t>
                </a:r>
                <a14:m>
                  <m:oMath xmlns:m="http://schemas.openxmlformats.org/officeDocument/2006/math">
                    <m:r>
                      <a:rPr lang="en-US" sz="2800" b="1" i="1">
                        <a:solidFill>
                          <a:prstClr val="black"/>
                        </a:solidFill>
                        <a:latin typeface="Cambria Math"/>
                      </a:rPr>
                      <m:t>×</m:t>
                    </m:r>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smtClean="0">
                                <a:solidFill>
                                  <a:prstClr val="black"/>
                                </a:solidFill>
                                <a:latin typeface="Cambria Math"/>
                                <a:cs typeface="Times New Roman" pitchFamily="18" charset="0"/>
                              </a:rPr>
                              <m:t>𝑯</m:t>
                            </m:r>
                          </m:e>
                          <m:sub>
                            <m:r>
                              <a:rPr lang="en-US" sz="2800" b="1" i="1" dirty="0" smtClean="0">
                                <a:solidFill>
                                  <a:prstClr val="black"/>
                                </a:solidFill>
                                <a:latin typeface="Cambria Math"/>
                                <a:cs typeface="Times New Roman" pitchFamily="18" charset="0"/>
                              </a:rPr>
                              <m:t>𝑶</m:t>
                            </m:r>
                            <m:r>
                              <a:rPr lang="en-US" sz="2800" b="1" i="1" dirty="0">
                                <a:solidFill>
                                  <a:prstClr val="black"/>
                                </a:solidFill>
                                <a:latin typeface="Cambria Math"/>
                                <a:cs typeface="Times New Roman" pitchFamily="18" charset="0"/>
                              </a:rPr>
                              <m:t>𝟏</m:t>
                            </m:r>
                          </m:sub>
                        </m:sSub>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m:rPr>
                                <m:sty m:val="p"/>
                              </m:rPr>
                              <a:rPr lang="el-GR" sz="2800" b="1" i="1" dirty="0" smtClean="0">
                                <a:solidFill>
                                  <a:prstClr val="black"/>
                                </a:solidFill>
                                <a:latin typeface="Cambria Math"/>
                                <a:cs typeface="Times New Roman" pitchFamily="18" charset="0"/>
                              </a:rPr>
                              <m:t>σ</m:t>
                            </m:r>
                          </m:e>
                          <m:sub>
                            <m:r>
                              <a:rPr lang="en-US" sz="2800" b="1" i="1" dirty="0">
                                <a:solidFill>
                                  <a:prstClr val="black"/>
                                </a:solidFill>
                                <a:latin typeface="Cambria Math"/>
                                <a:cs typeface="Times New Roman" pitchFamily="18" charset="0"/>
                              </a:rPr>
                              <m:t>𝟏</m:t>
                            </m:r>
                          </m:sub>
                        </m:sSub>
                      </m:den>
                    </m:f>
                  </m:oMath>
                </a14:m>
                <a:endParaRPr lang="en-US" sz="2800" dirty="0">
                  <a:solidFill>
                    <a:prstClr val="black"/>
                  </a:solidFill>
                </a:endParaRPr>
              </a:p>
              <a:p>
                <a:pPr algn="just"/>
                <a:endParaRPr lang="en-US" sz="2400" b="1" dirty="0">
                  <a:solidFill>
                    <a:prstClr val="black"/>
                  </a:solidFill>
                </a:endParaRPr>
              </a:p>
              <a:p>
                <a:pPr algn="just"/>
                <a14:m>
                  <m:oMath xmlns:m="http://schemas.openxmlformats.org/officeDocument/2006/math">
                    <m:f>
                      <m:fPr>
                        <m:ctrlPr>
                          <a:rPr lang="en-US" sz="2800" b="1" i="1">
                            <a:solidFill>
                              <a:prstClr val="black"/>
                            </a:solidFill>
                            <a:latin typeface="Cambria Math" panose="02040503050406030204" pitchFamily="18" charset="0"/>
                          </a:rPr>
                        </m:ctrlPr>
                      </m:fPr>
                      <m:num>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a:rPr lang="en-US" sz="2800" b="1" i="1" dirty="0">
                                <a:solidFill>
                                  <a:prstClr val="black"/>
                                </a:solidFill>
                                <a:latin typeface="Cambria Math"/>
                                <a:cs typeface="Times New Roman" pitchFamily="18" charset="0"/>
                              </a:rPr>
                              <m:t>𝑯</m:t>
                            </m:r>
                          </m:e>
                          <m:sub>
                            <m:r>
                              <a:rPr lang="en-US" sz="2800" b="1" i="1" dirty="0">
                                <a:solidFill>
                                  <a:prstClr val="black"/>
                                </a:solidFill>
                                <a:latin typeface="Cambria Math"/>
                                <a:cs typeface="Times New Roman" pitchFamily="18" charset="0"/>
                              </a:rPr>
                              <m:t>𝑶</m:t>
                            </m:r>
                            <m:r>
                              <a:rPr lang="en-US" sz="2800" b="1" i="1" dirty="0">
                                <a:solidFill>
                                  <a:prstClr val="black"/>
                                </a:solidFill>
                                <a:latin typeface="Cambria Math"/>
                                <a:cs typeface="Times New Roman" pitchFamily="18" charset="0"/>
                              </a:rPr>
                              <m:t>𝟏</m:t>
                            </m:r>
                          </m:sub>
                        </m:sSub>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m:rPr>
                                <m:sty m:val="p"/>
                              </m:rPr>
                              <a:rPr lang="el-GR" sz="2800" b="1" i="1" dirty="0">
                                <a:solidFill>
                                  <a:prstClr val="black"/>
                                </a:solidFill>
                                <a:latin typeface="Cambria Math"/>
                                <a:cs typeface="Times New Roman" pitchFamily="18" charset="0"/>
                              </a:rPr>
                              <m:t>σ</m:t>
                            </m:r>
                          </m:e>
                          <m:sub>
                            <m:r>
                              <a:rPr lang="en-US" sz="2800" b="1" i="1" dirty="0">
                                <a:solidFill>
                                  <a:prstClr val="black"/>
                                </a:solidFill>
                                <a:latin typeface="Cambria Math"/>
                                <a:cs typeface="Times New Roman" pitchFamily="18" charset="0"/>
                              </a:rPr>
                              <m:t>𝟏</m:t>
                            </m:r>
                          </m:sub>
                        </m:sSub>
                      </m:den>
                    </m:f>
                    <m:r>
                      <a:rPr lang="en-US" sz="2800" b="1" dirty="0" smtClean="0">
                        <a:solidFill>
                          <a:prstClr val="black"/>
                        </a:solidFill>
                        <a:latin typeface="Cambria Math"/>
                        <a:cs typeface="Times New Roman" pitchFamily="18" charset="0"/>
                      </a:rPr>
                      <m:t>=</m:t>
                    </m:r>
                    <m:f>
                      <m:fPr>
                        <m:ctrlPr>
                          <a:rPr lang="en-US" sz="2800" b="1" i="1" smtClean="0">
                            <a:solidFill>
                              <a:prstClr val="black"/>
                            </a:solidFill>
                            <a:latin typeface="Cambria Math" panose="02040503050406030204" pitchFamily="18" charset="0"/>
                          </a:rPr>
                        </m:ctrlPr>
                      </m:fPr>
                      <m:num>
                        <m:r>
                          <a:rPr lang="en-US" sz="2800" b="1" i="1">
                            <a:solidFill>
                              <a:prstClr val="black"/>
                            </a:solidFill>
                            <a:latin typeface="Cambria Math"/>
                          </a:rPr>
                          <m:t>𝝏</m:t>
                        </m:r>
                        <m:d>
                          <m:dPr>
                            <m:ctrlPr>
                              <a:rPr lang="en-US" sz="2800" b="1" i="1" smtClean="0">
                                <a:solidFill>
                                  <a:prstClr val="black"/>
                                </a:solidFill>
                                <a:latin typeface="Cambria Math" panose="02040503050406030204" pitchFamily="18" charset="0"/>
                              </a:rPr>
                            </m:ctrlPr>
                          </m:dPr>
                          <m:e>
                            <m:f>
                              <m:fPr>
                                <m:ctrlPr>
                                  <a:rPr lang="en-US" sz="2800" b="1" i="1" smtClean="0">
                                    <a:solidFill>
                                      <a:prstClr val="black"/>
                                    </a:solidFill>
                                    <a:latin typeface="Cambria Math" panose="02040503050406030204" pitchFamily="18" charset="0"/>
                                  </a:rPr>
                                </m:ctrlPr>
                              </m:fPr>
                              <m:num>
                                <m:r>
                                  <a:rPr lang="en-US" sz="2800" b="1" i="1" smtClean="0">
                                    <a:solidFill>
                                      <a:prstClr val="black"/>
                                    </a:solidFill>
                                    <a:latin typeface="Cambria Math"/>
                                  </a:rPr>
                                  <m:t>𝟏</m:t>
                                </m:r>
                              </m:num>
                              <m:den>
                                <m:rad>
                                  <m:radPr>
                                    <m:degHide m:val="on"/>
                                    <m:ctrlPr>
                                      <a:rPr lang="en-US" sz="2800" b="1" i="1" smtClean="0">
                                        <a:solidFill>
                                          <a:prstClr val="black"/>
                                        </a:solidFill>
                                        <a:latin typeface="Cambria Math" panose="02040503050406030204" pitchFamily="18" charset="0"/>
                                      </a:rPr>
                                    </m:ctrlPr>
                                  </m:radPr>
                                  <m:deg/>
                                  <m:e>
                                    <m:sSup>
                                      <m:sSupPr>
                                        <m:ctrlPr>
                                          <a:rPr lang="en-US" sz="2800" b="1" i="1" smtClean="0">
                                            <a:solidFill>
                                              <a:prstClr val="black"/>
                                            </a:solidFill>
                                            <a:latin typeface="Cambria Math" panose="02040503050406030204" pitchFamily="18" charset="0"/>
                                          </a:rPr>
                                        </m:ctrlPr>
                                      </m:sSupPr>
                                      <m:e>
                                        <m:r>
                                          <a:rPr lang="en-US" sz="2800" b="1" i="1" smtClean="0">
                                            <a:solidFill>
                                              <a:prstClr val="black"/>
                                            </a:solidFill>
                                            <a:latin typeface="Cambria Math"/>
                                          </a:rPr>
                                          <m:t>𝒙</m:t>
                                        </m:r>
                                      </m:e>
                                      <m:sup>
                                        <m:r>
                                          <a:rPr lang="en-US" sz="2800" b="1" i="1" smtClean="0">
                                            <a:solidFill>
                                              <a:prstClr val="black"/>
                                            </a:solidFill>
                                            <a:latin typeface="Cambria Math"/>
                                          </a:rPr>
                                          <m:t>𝟐</m:t>
                                        </m:r>
                                      </m:sup>
                                    </m:sSup>
                                    <m:r>
                                      <a:rPr lang="en-US" sz="2800" b="1" i="1" smtClean="0">
                                        <a:solidFill>
                                          <a:prstClr val="black"/>
                                        </a:solidFill>
                                        <a:latin typeface="Cambria Math"/>
                                      </a:rPr>
                                      <m:t>+</m:t>
                                    </m:r>
                                    <m:sSup>
                                      <m:sSupPr>
                                        <m:ctrlPr>
                                          <a:rPr lang="en-US" sz="2800" b="1" i="1" smtClean="0">
                                            <a:solidFill>
                                              <a:prstClr val="black"/>
                                            </a:solidFill>
                                            <a:latin typeface="Cambria Math" panose="02040503050406030204" pitchFamily="18" charset="0"/>
                                          </a:rPr>
                                        </m:ctrlPr>
                                      </m:sSupPr>
                                      <m:e>
                                        <m:sSub>
                                          <m:sSubPr>
                                            <m:ctrlPr>
                                              <a:rPr lang="en-US" sz="2800" b="1" i="1" smtClean="0">
                                                <a:solidFill>
                                                  <a:prstClr val="black"/>
                                                </a:solidFill>
                                                <a:latin typeface="Cambria Math" panose="02040503050406030204" pitchFamily="18" charset="0"/>
                                              </a:rPr>
                                            </m:ctrlPr>
                                          </m:sSubPr>
                                          <m:e>
                                            <m:r>
                                              <a:rPr lang="en-US" sz="2800" b="1" i="1" smtClean="0">
                                                <a:solidFill>
                                                  <a:prstClr val="black"/>
                                                </a:solidFill>
                                                <a:latin typeface="Cambria Math"/>
                                                <a:ea typeface="Cambria Math"/>
                                              </a:rPr>
                                              <m:t>𝝈</m:t>
                                            </m:r>
                                          </m:e>
                                          <m:sub>
                                            <m:r>
                                              <a:rPr lang="en-US" sz="2800" b="1" i="1" smtClean="0">
                                                <a:solidFill>
                                                  <a:prstClr val="black"/>
                                                </a:solidFill>
                                                <a:latin typeface="Cambria Math"/>
                                              </a:rPr>
                                              <m:t>𝟏</m:t>
                                            </m:r>
                                          </m:sub>
                                        </m:sSub>
                                      </m:e>
                                      <m:sup>
                                        <m:r>
                                          <a:rPr lang="en-US" sz="2800" b="1" i="1" smtClean="0">
                                            <a:solidFill>
                                              <a:prstClr val="black"/>
                                            </a:solidFill>
                                            <a:latin typeface="Cambria Math"/>
                                          </a:rPr>
                                          <m:t>𝟐</m:t>
                                        </m:r>
                                      </m:sup>
                                    </m:sSup>
                                  </m:e>
                                </m:rad>
                              </m:den>
                            </m:f>
                          </m:e>
                        </m:d>
                      </m:num>
                      <m:den>
                        <m:r>
                          <a:rPr lang="en-US" sz="2800" b="1" i="1">
                            <a:solidFill>
                              <a:prstClr val="black"/>
                            </a:solidFill>
                            <a:latin typeface="Cambria Math"/>
                          </a:rPr>
                          <m:t>𝝏</m:t>
                        </m:r>
                        <m:sSub>
                          <m:sSubPr>
                            <m:ctrlPr>
                              <a:rPr lang="en-US" sz="2800" b="1" i="1" dirty="0">
                                <a:solidFill>
                                  <a:prstClr val="black"/>
                                </a:solidFill>
                                <a:latin typeface="Cambria Math" panose="02040503050406030204" pitchFamily="18" charset="0"/>
                                <a:cs typeface="Times New Roman" pitchFamily="18" charset="0"/>
                              </a:rPr>
                            </m:ctrlPr>
                          </m:sSubPr>
                          <m:e>
                            <m:r>
                              <m:rPr>
                                <m:sty m:val="p"/>
                              </m:rPr>
                              <a:rPr lang="el-GR" sz="2800" b="1" i="1" dirty="0">
                                <a:solidFill>
                                  <a:prstClr val="black"/>
                                </a:solidFill>
                                <a:latin typeface="Cambria Math"/>
                                <a:cs typeface="Times New Roman" pitchFamily="18" charset="0"/>
                              </a:rPr>
                              <m:t>σ</m:t>
                            </m:r>
                          </m:e>
                          <m:sub>
                            <m:r>
                              <a:rPr lang="en-US" sz="2800" b="1" i="1" dirty="0">
                                <a:solidFill>
                                  <a:prstClr val="black"/>
                                </a:solidFill>
                                <a:latin typeface="Cambria Math"/>
                                <a:cs typeface="Times New Roman" pitchFamily="18" charset="0"/>
                              </a:rPr>
                              <m:t>𝟏</m:t>
                            </m:r>
                          </m:sub>
                        </m:sSub>
                      </m:den>
                    </m:f>
                    <m:r>
                      <a:rPr lang="en-US" sz="2800" b="1" dirty="0" smtClean="0">
                        <a:solidFill>
                          <a:prstClr val="black"/>
                        </a:solidFill>
                        <a:latin typeface="Cambria Math"/>
                        <a:cs typeface="Times New Roman" pitchFamily="18" charset="0"/>
                      </a:rPr>
                      <m:t>=−</m:t>
                    </m:r>
                    <m:f>
                      <m:fPr>
                        <m:ctrlPr>
                          <a:rPr lang="en-US" sz="2800" b="1" i="1" dirty="0" smtClean="0">
                            <a:solidFill>
                              <a:prstClr val="black"/>
                            </a:solidFill>
                            <a:latin typeface="Cambria Math" panose="02040503050406030204" pitchFamily="18" charset="0"/>
                            <a:cs typeface="Times New Roman" pitchFamily="18" charset="0"/>
                          </a:rPr>
                        </m:ctrlPr>
                      </m:fPr>
                      <m:num>
                        <m:r>
                          <a:rPr lang="en-US" sz="2800" b="1" i="1" dirty="0" smtClean="0">
                            <a:solidFill>
                              <a:prstClr val="black"/>
                            </a:solidFill>
                            <a:latin typeface="Cambria Math"/>
                            <a:cs typeface="Times New Roman" pitchFamily="18" charset="0"/>
                          </a:rPr>
                          <m:t>𝟏</m:t>
                        </m:r>
                      </m:num>
                      <m:den>
                        <m:r>
                          <a:rPr lang="en-US" sz="2800" b="1" i="1" dirty="0" smtClean="0">
                            <a:solidFill>
                              <a:prstClr val="black"/>
                            </a:solidFill>
                            <a:latin typeface="Cambria Math"/>
                            <a:cs typeface="Times New Roman" pitchFamily="18" charset="0"/>
                          </a:rPr>
                          <m:t>𝟐</m:t>
                        </m:r>
                      </m:den>
                    </m:f>
                    <m:sSup>
                      <m:sSupPr>
                        <m:ctrlPr>
                          <a:rPr lang="en-US" sz="2800" b="1" i="1" dirty="0" smtClean="0">
                            <a:solidFill>
                              <a:prstClr val="black"/>
                            </a:solidFill>
                            <a:latin typeface="Cambria Math" panose="02040503050406030204" pitchFamily="18" charset="0"/>
                            <a:cs typeface="Times New Roman" pitchFamily="18" charset="0"/>
                          </a:rPr>
                        </m:ctrlPr>
                      </m:sSupPr>
                      <m:e>
                        <m:d>
                          <m:dPr>
                            <m:ctrlPr>
                              <a:rPr lang="en-US" sz="2800" b="1" i="1" dirty="0" smtClean="0">
                                <a:solidFill>
                                  <a:prstClr val="black"/>
                                </a:solidFill>
                                <a:latin typeface="Cambria Math" panose="02040503050406030204" pitchFamily="18" charset="0"/>
                                <a:cs typeface="Times New Roman" pitchFamily="18" charset="0"/>
                              </a:rPr>
                            </m:ctrlPr>
                          </m:dPr>
                          <m:e>
                            <m:sSup>
                              <m:sSupPr>
                                <m:ctrlPr>
                                  <a:rPr lang="en-US" sz="2800" b="1" i="1">
                                    <a:solidFill>
                                      <a:prstClr val="black"/>
                                    </a:solidFill>
                                    <a:latin typeface="Cambria Math" panose="02040503050406030204" pitchFamily="18" charset="0"/>
                                  </a:rPr>
                                </m:ctrlPr>
                              </m:sSupPr>
                              <m:e>
                                <m:r>
                                  <a:rPr lang="en-US" sz="2800" b="1" i="1">
                                    <a:solidFill>
                                      <a:prstClr val="black"/>
                                    </a:solidFill>
                                    <a:latin typeface="Cambria Math"/>
                                  </a:rPr>
                                  <m:t>𝒙</m:t>
                                </m:r>
                              </m:e>
                              <m:sup>
                                <m:r>
                                  <a:rPr lang="en-US" sz="2800" b="1" i="1">
                                    <a:solidFill>
                                      <a:prstClr val="black"/>
                                    </a:solidFill>
                                    <a:latin typeface="Cambria Math"/>
                                  </a:rPr>
                                  <m:t>𝟐</m:t>
                                </m:r>
                              </m:sup>
                            </m:sSup>
                            <m:r>
                              <a:rPr lang="en-US" sz="2800" b="1" i="1">
                                <a:solidFill>
                                  <a:prstClr val="black"/>
                                </a:solidFill>
                                <a:latin typeface="Cambria Math"/>
                              </a:rPr>
                              <m:t>+</m:t>
                            </m:r>
                            <m:sSup>
                              <m:sSupPr>
                                <m:ctrlPr>
                                  <a:rPr lang="en-US" sz="2800" b="1" i="1">
                                    <a:solidFill>
                                      <a:prstClr val="black"/>
                                    </a:solidFill>
                                    <a:latin typeface="Cambria Math" panose="02040503050406030204" pitchFamily="18" charset="0"/>
                                  </a:rPr>
                                </m:ctrlPr>
                              </m:sSupPr>
                              <m:e>
                                <m:sSub>
                                  <m:sSubPr>
                                    <m:ctrlPr>
                                      <a:rPr lang="en-US" sz="2800" b="1" i="1">
                                        <a:solidFill>
                                          <a:prstClr val="black"/>
                                        </a:solidFill>
                                        <a:latin typeface="Cambria Math" panose="02040503050406030204" pitchFamily="18" charset="0"/>
                                      </a:rPr>
                                    </m:ctrlPr>
                                  </m:sSubPr>
                                  <m:e>
                                    <m:r>
                                      <a:rPr lang="en-US" sz="2800" b="1" i="1">
                                        <a:solidFill>
                                          <a:prstClr val="black"/>
                                        </a:solidFill>
                                        <a:latin typeface="Cambria Math"/>
                                        <a:ea typeface="Cambria Math"/>
                                      </a:rPr>
                                      <m:t>𝝈</m:t>
                                    </m:r>
                                  </m:e>
                                  <m:sub>
                                    <m:r>
                                      <a:rPr lang="en-US" sz="2800" b="1" i="1">
                                        <a:solidFill>
                                          <a:prstClr val="black"/>
                                        </a:solidFill>
                                        <a:latin typeface="Cambria Math"/>
                                      </a:rPr>
                                      <m:t>𝟏</m:t>
                                    </m:r>
                                  </m:sub>
                                </m:sSub>
                              </m:e>
                              <m:sup>
                                <m:r>
                                  <a:rPr lang="en-US" sz="2800" b="1" i="1">
                                    <a:solidFill>
                                      <a:prstClr val="black"/>
                                    </a:solidFill>
                                    <a:latin typeface="Cambria Math"/>
                                  </a:rPr>
                                  <m:t>𝟐</m:t>
                                </m:r>
                              </m:sup>
                            </m:sSup>
                          </m:e>
                        </m:d>
                      </m:e>
                      <m:sup>
                        <m:r>
                          <a:rPr lang="en-US" sz="2800" b="1" i="1" dirty="0" smtClean="0">
                            <a:solidFill>
                              <a:prstClr val="black"/>
                            </a:solidFill>
                            <a:latin typeface="Cambria Math"/>
                            <a:cs typeface="Times New Roman" pitchFamily="18" charset="0"/>
                          </a:rPr>
                          <m:t>−</m:t>
                        </m:r>
                        <m:f>
                          <m:fPr>
                            <m:ctrlPr>
                              <a:rPr lang="en-US" sz="2800" b="1" i="1" dirty="0" smtClean="0">
                                <a:solidFill>
                                  <a:prstClr val="black"/>
                                </a:solidFill>
                                <a:latin typeface="Cambria Math" panose="02040503050406030204" pitchFamily="18" charset="0"/>
                                <a:cs typeface="Times New Roman" pitchFamily="18" charset="0"/>
                              </a:rPr>
                            </m:ctrlPr>
                          </m:fPr>
                          <m:num>
                            <m:r>
                              <a:rPr lang="en-US" sz="2800" b="1" i="1" dirty="0" smtClean="0">
                                <a:solidFill>
                                  <a:prstClr val="black"/>
                                </a:solidFill>
                                <a:latin typeface="Cambria Math"/>
                                <a:cs typeface="Times New Roman" pitchFamily="18" charset="0"/>
                              </a:rPr>
                              <m:t>𝟑</m:t>
                            </m:r>
                          </m:num>
                          <m:den>
                            <m:r>
                              <a:rPr lang="en-US" sz="2800" b="1" i="1" dirty="0" smtClean="0">
                                <a:solidFill>
                                  <a:prstClr val="black"/>
                                </a:solidFill>
                                <a:latin typeface="Cambria Math"/>
                                <a:cs typeface="Times New Roman" pitchFamily="18" charset="0"/>
                              </a:rPr>
                              <m:t>𝟐</m:t>
                            </m:r>
                          </m:den>
                        </m:f>
                      </m:sup>
                    </m:sSup>
                    <m:r>
                      <a:rPr lang="en-US" sz="2800" b="1" i="1">
                        <a:solidFill>
                          <a:prstClr val="black"/>
                        </a:solidFill>
                        <a:latin typeface="Cambria Math"/>
                      </a:rPr>
                      <m:t>×</m:t>
                    </m:r>
                  </m:oMath>
                </a14:m>
                <a:r>
                  <a:rPr lang="en-US" sz="2400" b="1" dirty="0">
                    <a:solidFill>
                      <a:prstClr val="black"/>
                    </a:solidFill>
                  </a:rPr>
                  <a:t> 2</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a:ea typeface="Cambria Math"/>
                          </a:rPr>
                          <m:t>𝝈</m:t>
                        </m:r>
                      </m:e>
                      <m:sub>
                        <m:r>
                          <a:rPr lang="en-US" sz="2400" b="1" i="1">
                            <a:solidFill>
                              <a:prstClr val="black"/>
                            </a:solidFill>
                            <a:latin typeface="Cambria Math"/>
                          </a:rPr>
                          <m:t>𝟏</m:t>
                        </m:r>
                      </m:sub>
                    </m:sSub>
                  </m:oMath>
                </a14:m>
                <a:endParaRPr lang="en-US" sz="2400" b="1" dirty="0">
                  <a:solidFill>
                    <a:prstClr val="black"/>
                  </a:solidFill>
                </a:endParaRPr>
              </a:p>
              <a:p>
                <a:pPr algn="just"/>
                <a:endParaRPr lang="en-US" sz="2400" b="1" dirty="0">
                  <a:solidFill>
                    <a:prstClr val="black"/>
                  </a:solidFill>
                </a:endParaRPr>
              </a:p>
              <a:p>
                <a:pPr algn="just"/>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rPr>
                  <a:t> </a:t>
                </a:r>
                <a14:m>
                  <m:oMath xmlns:m="http://schemas.openxmlformats.org/officeDocument/2006/math">
                    <m:r>
                      <a:rPr lang="en-US" sz="2400" b="1" i="1">
                        <a:solidFill>
                          <a:prstClr val="black"/>
                        </a:solidFill>
                        <a:latin typeface="Cambria Math"/>
                      </a:rPr>
                      <m:t>−</m:t>
                    </m:r>
                    <m:sSup>
                      <m:sSupPr>
                        <m:ctrlPr>
                          <a:rPr lang="en-US" sz="2400" b="1" i="1" dirty="0">
                            <a:solidFill>
                              <a:prstClr val="black"/>
                            </a:solidFill>
                            <a:latin typeface="Cambria Math" panose="02040503050406030204" pitchFamily="18" charset="0"/>
                            <a:cs typeface="Times New Roman" pitchFamily="18" charset="0"/>
                          </a:rPr>
                        </m:ctrlPr>
                      </m:sSupPr>
                      <m:e>
                        <m:d>
                          <m:dPr>
                            <m:ctrlPr>
                              <a:rPr lang="en-US" sz="2400" b="1" i="1" dirty="0">
                                <a:solidFill>
                                  <a:prstClr val="black"/>
                                </a:solidFill>
                                <a:latin typeface="Cambria Math" panose="02040503050406030204" pitchFamily="18" charset="0"/>
                                <a:cs typeface="Times New Roman" pitchFamily="18" charset="0"/>
                              </a:rPr>
                            </m:ctrlPr>
                          </m:dPr>
                          <m:e>
                            <m:sSup>
                              <m:sSupPr>
                                <m:ctrlPr>
                                  <a:rPr lang="en-US" sz="2400" b="1" i="1">
                                    <a:solidFill>
                                      <a:prstClr val="black"/>
                                    </a:solidFill>
                                    <a:latin typeface="Cambria Math" panose="02040503050406030204" pitchFamily="18" charset="0"/>
                                  </a:rPr>
                                </m:ctrlPr>
                              </m:sSupPr>
                              <m:e>
                                <m:r>
                                  <a:rPr lang="en-US" sz="2400" b="1" i="1">
                                    <a:solidFill>
                                      <a:prstClr val="black"/>
                                    </a:solidFill>
                                    <a:latin typeface="Cambria Math"/>
                                  </a:rPr>
                                  <m:t>𝒙</m:t>
                                </m:r>
                              </m:e>
                              <m:sup>
                                <m:r>
                                  <a:rPr lang="en-US" sz="2400" b="1" i="1">
                                    <a:solidFill>
                                      <a:prstClr val="black"/>
                                    </a:solidFill>
                                    <a:latin typeface="Cambria Math"/>
                                  </a:rPr>
                                  <m:t>𝟐</m:t>
                                </m:r>
                              </m:sup>
                            </m:sSup>
                            <m:r>
                              <a:rPr lang="en-US" sz="2400" b="1" i="1">
                                <a:solidFill>
                                  <a:prstClr val="black"/>
                                </a:solidFill>
                                <a:latin typeface="Cambria Math"/>
                              </a:rPr>
                              <m:t>+</m:t>
                            </m:r>
                            <m:sSup>
                              <m:sSupPr>
                                <m:ctrlPr>
                                  <a:rPr lang="en-US" sz="2400" b="1" i="1">
                                    <a:solidFill>
                                      <a:prstClr val="black"/>
                                    </a:solidFill>
                                    <a:latin typeface="Cambria Math" panose="02040503050406030204" pitchFamily="18" charset="0"/>
                                  </a:rPr>
                                </m:ctrlPr>
                              </m:sSupPr>
                              <m:e>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a:ea typeface="Cambria Math"/>
                                      </a:rPr>
                                      <m:t>𝝈</m:t>
                                    </m:r>
                                  </m:e>
                                  <m:sub>
                                    <m:r>
                                      <a:rPr lang="en-US" sz="2400" b="1" i="1">
                                        <a:solidFill>
                                          <a:prstClr val="black"/>
                                        </a:solidFill>
                                        <a:latin typeface="Cambria Math"/>
                                      </a:rPr>
                                      <m:t>𝟏</m:t>
                                    </m:r>
                                  </m:sub>
                                </m:sSub>
                              </m:e>
                              <m:sup>
                                <m:r>
                                  <a:rPr lang="en-US" sz="2400" b="1" i="1">
                                    <a:solidFill>
                                      <a:prstClr val="black"/>
                                    </a:solidFill>
                                    <a:latin typeface="Cambria Math"/>
                                  </a:rPr>
                                  <m:t>𝟐</m:t>
                                </m:r>
                              </m:sup>
                            </m:sSup>
                          </m:e>
                        </m:d>
                      </m:e>
                      <m:sup>
                        <m:r>
                          <a:rPr lang="en-US" sz="2400" b="1" i="1" dirty="0">
                            <a:solidFill>
                              <a:prstClr val="black"/>
                            </a:solidFill>
                            <a:latin typeface="Cambria Math"/>
                            <a:cs typeface="Times New Roman" pitchFamily="18" charset="0"/>
                          </a:rPr>
                          <m:t>−</m:t>
                        </m:r>
                        <m:f>
                          <m:fPr>
                            <m:ctrlPr>
                              <a:rPr lang="en-US" sz="2400" b="1" i="1" dirty="0">
                                <a:solidFill>
                                  <a:prstClr val="black"/>
                                </a:solidFill>
                                <a:latin typeface="Cambria Math" panose="02040503050406030204" pitchFamily="18" charset="0"/>
                                <a:cs typeface="Times New Roman" pitchFamily="18" charset="0"/>
                              </a:rPr>
                            </m:ctrlPr>
                          </m:fPr>
                          <m:num>
                            <m:r>
                              <a:rPr lang="en-US" sz="2400" b="1" i="1" dirty="0">
                                <a:solidFill>
                                  <a:prstClr val="black"/>
                                </a:solidFill>
                                <a:latin typeface="Cambria Math"/>
                                <a:cs typeface="Times New Roman" pitchFamily="18" charset="0"/>
                              </a:rPr>
                              <m:t>𝟑</m:t>
                            </m:r>
                          </m:num>
                          <m:den>
                            <m:r>
                              <a:rPr lang="en-US" sz="2400" b="1" i="1" dirty="0">
                                <a:solidFill>
                                  <a:prstClr val="black"/>
                                </a:solidFill>
                                <a:latin typeface="Cambria Math"/>
                                <a:cs typeface="Times New Roman" pitchFamily="18" charset="0"/>
                              </a:rPr>
                              <m:t>𝟐</m:t>
                            </m:r>
                          </m:den>
                        </m:f>
                      </m:sup>
                    </m:sSup>
                    <m:r>
                      <a:rPr lang="en-US" sz="2400" b="1" i="1">
                        <a:solidFill>
                          <a:prstClr val="black"/>
                        </a:solidFill>
                        <a:latin typeface="Cambria Math"/>
                      </a:rPr>
                      <m:t>×</m:t>
                    </m:r>
                  </m:oMath>
                </a14:m>
                <a:r>
                  <a:rPr lang="en-US" sz="2400" b="1" dirty="0">
                    <a:solidFill>
                      <a:prstClr val="black"/>
                    </a:solidFill>
                  </a:rPr>
                  <a:t> </a:t>
                </a:r>
                <a14:m>
                  <m:oMath xmlns:m="http://schemas.openxmlformats.org/officeDocument/2006/math">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a:ea typeface="Cambria Math"/>
                          </a:rPr>
                          <m:t>𝝈</m:t>
                        </m:r>
                      </m:e>
                      <m:sub>
                        <m:r>
                          <a:rPr lang="en-US" sz="2400" b="1" i="1">
                            <a:solidFill>
                              <a:prstClr val="black"/>
                            </a:solidFill>
                            <a:latin typeface="Cambria Math"/>
                          </a:rPr>
                          <m:t>𝟏</m:t>
                        </m:r>
                      </m:sub>
                    </m:sSub>
                  </m:oMath>
                </a14:m>
                <a:endParaRPr lang="en-US" sz="2400" b="1" dirty="0">
                  <a:solidFill>
                    <a:prstClr val="black"/>
                  </a:solidFill>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7727" y="728196"/>
                <a:ext cx="6781214" cy="5074146"/>
              </a:xfrm>
              <a:prstGeom prst="rect">
                <a:avLst/>
              </a:prstGeom>
              <a:blipFill rotWithShape="1">
                <a:blip r:embed="rId3"/>
                <a:stretch>
                  <a:fillRect l="-1348" t="-960"/>
                </a:stretch>
              </a:blipFill>
            </p:spPr>
            <p:txBody>
              <a:bodyPr/>
              <a:lstStyle/>
              <a:p>
                <a:r>
                  <a:rPr lang="en-US">
                    <a:noFill/>
                  </a:rPr>
                  <a:t> </a:t>
                </a:r>
              </a:p>
            </p:txBody>
          </p:sp>
        </mc:Fallback>
      </mc:AlternateContent>
    </p:spTree>
    <p:extLst>
      <p:ext uri="{BB962C8B-B14F-4D97-AF65-F5344CB8AC3E}">
        <p14:creationId xmlns:p14="http://schemas.microsoft.com/office/powerpoint/2010/main" val="3504811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mc:AlternateContent xmlns:mc="http://schemas.openxmlformats.org/markup-compatibility/2006" xmlns:a14="http://schemas.microsoft.com/office/drawing/2010/main">
        <mc:Choice Requires="a14">
          <p:sp>
            <p:nvSpPr>
              <p:cNvPr id="9" name="TextBox 8"/>
              <p:cNvSpPr txBox="1"/>
              <p:nvPr/>
            </p:nvSpPr>
            <p:spPr>
              <a:xfrm>
                <a:off x="130225" y="728196"/>
                <a:ext cx="9168154" cy="4844531"/>
              </a:xfrm>
              <a:prstGeom prst="rect">
                <a:avLst/>
              </a:prstGeom>
              <a:noFill/>
            </p:spPr>
            <p:txBody>
              <a:bodyPr wrap="square" rtlCol="0">
                <a:spAutoFit/>
              </a:bodyPr>
              <a:lstStyle/>
              <a:p>
                <a:pPr algn="just"/>
                <a:r>
                  <a:rPr lang="en-US" sz="2400" b="1" dirty="0">
                    <a:solidFill>
                      <a:prstClr val="black"/>
                    </a:solidFill>
                  </a:rPr>
                  <a:t>Now</a:t>
                </a:r>
                <a:r>
                  <a:rPr lang="en-US" sz="2800" b="1" dirty="0">
                    <a:solidFill>
                      <a:prstClr val="black"/>
                    </a:solidFill>
                  </a:rPr>
                  <a:t>, </a:t>
                </a:r>
                <a14:m>
                  <m:oMath xmlns:m="http://schemas.openxmlformats.org/officeDocument/2006/math">
                    <m:f>
                      <m:fPr>
                        <m:ctrlPr>
                          <a:rPr lang="en-US" sz="3200" b="1" i="1" smtClean="0">
                            <a:solidFill>
                              <a:prstClr val="black"/>
                            </a:solidFill>
                            <a:latin typeface="Cambria Math" panose="02040503050406030204" pitchFamily="18" charset="0"/>
                          </a:rPr>
                        </m:ctrlPr>
                      </m:fPr>
                      <m:num>
                        <m:r>
                          <a:rPr lang="en-US" sz="3200" b="1" i="1">
                            <a:solidFill>
                              <a:prstClr val="black"/>
                            </a:solidFill>
                            <a:latin typeface="Cambria Math"/>
                          </a:rPr>
                          <m:t>𝝏</m:t>
                        </m:r>
                        <m:r>
                          <a:rPr lang="en-US" sz="3200" b="1" i="1">
                            <a:solidFill>
                              <a:prstClr val="black"/>
                            </a:solidFill>
                            <a:latin typeface="Cambria Math"/>
                          </a:rPr>
                          <m:t>𝑬</m:t>
                        </m:r>
                      </m:num>
                      <m:den>
                        <m:r>
                          <a:rPr lang="en-US" sz="3200" b="1" i="1">
                            <a:solidFill>
                              <a:prstClr val="black"/>
                            </a:solidFill>
                            <a:latin typeface="Cambria Math"/>
                          </a:rPr>
                          <m:t>𝝏</m:t>
                        </m:r>
                        <m:sSub>
                          <m:sSubPr>
                            <m:ctrlPr>
                              <a:rPr lang="en-US" sz="3200" b="1" i="1" dirty="0">
                                <a:solidFill>
                                  <a:prstClr val="black"/>
                                </a:solidFill>
                                <a:latin typeface="Cambria Math" panose="02040503050406030204" pitchFamily="18" charset="0"/>
                                <a:cs typeface="Times New Roman" pitchFamily="18" charset="0"/>
                              </a:rPr>
                            </m:ctrlPr>
                          </m:sSubPr>
                          <m:e>
                            <m:r>
                              <m:rPr>
                                <m:sty m:val="p"/>
                              </m:rPr>
                              <a:rPr lang="el-GR" sz="3200" b="1" i="1" dirty="0">
                                <a:solidFill>
                                  <a:prstClr val="black"/>
                                </a:solidFill>
                                <a:latin typeface="Cambria Math"/>
                                <a:cs typeface="Times New Roman" pitchFamily="18" charset="0"/>
                              </a:rPr>
                              <m:t>σ</m:t>
                            </m:r>
                          </m:e>
                          <m:sub>
                            <m:r>
                              <a:rPr lang="en-US" sz="3200" b="1" i="1" dirty="0">
                                <a:solidFill>
                                  <a:prstClr val="black"/>
                                </a:solidFill>
                                <a:latin typeface="Cambria Math"/>
                                <a:cs typeface="Times New Roman" pitchFamily="18" charset="0"/>
                              </a:rPr>
                              <m:t>𝟏</m:t>
                            </m:r>
                          </m:sub>
                        </m:sSub>
                      </m:den>
                    </m:f>
                    <m:r>
                      <m:rPr>
                        <m:nor/>
                      </m:rPr>
                      <a:rPr lang="en-US" sz="3200" b="1" dirty="0">
                        <a:solidFill>
                          <a:prstClr val="black"/>
                        </a:solidFill>
                        <a:latin typeface="Cambria Math"/>
                        <a:cs typeface="Times New Roman" pitchFamily="18" charset="0"/>
                      </a:rPr>
                      <m:t>=</m:t>
                    </m:r>
                  </m:oMath>
                </a14:m>
                <a:r>
                  <a:rPr lang="en-US" sz="3200" b="1" dirty="0">
                    <a:solidFill>
                      <a:prstClr val="black"/>
                    </a:solidFill>
                  </a:rPr>
                  <a:t> </a:t>
                </a:r>
                <a14:m>
                  <m:oMath xmlns:m="http://schemas.openxmlformats.org/officeDocument/2006/math">
                    <m:r>
                      <a:rPr lang="en-US" sz="2400" b="1" dirty="0">
                        <a:solidFill>
                          <a:prstClr val="black"/>
                        </a:solidFill>
                        <a:latin typeface="Cambria Math"/>
                        <a:cs typeface="Times New Roman" pitchFamily="18" charset="0"/>
                      </a:rPr>
                      <m:t>−</m:t>
                    </m:r>
                    <m:r>
                      <a:rPr lang="en-US" sz="2400" b="1" i="1" dirty="0" smtClean="0">
                        <a:solidFill>
                          <a:prstClr val="black"/>
                        </a:solidFill>
                        <a:latin typeface="Cambria Math"/>
                        <a:cs typeface="Times New Roman" pitchFamily="18" charset="0"/>
                      </a:rPr>
                      <m:t>(</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smtClean="0">
                            <a:solidFill>
                              <a:prstClr val="black"/>
                            </a:solidFill>
                            <a:latin typeface="Cambria Math"/>
                            <a:cs typeface="Times New Roman" pitchFamily="18" charset="0"/>
                          </a:rPr>
                          <m:t>𝑻</m:t>
                        </m:r>
                      </m:e>
                      <m:sub>
                        <m:r>
                          <a:rPr lang="en-US" sz="2400" b="1" i="1" dirty="0">
                            <a:solidFill>
                              <a:prstClr val="black"/>
                            </a:solidFill>
                            <a:latin typeface="Cambria Math"/>
                            <a:cs typeface="Times New Roman" pitchFamily="18" charset="0"/>
                          </a:rPr>
                          <m:t>𝑶</m:t>
                        </m:r>
                        <m:r>
                          <a:rPr lang="en-US" sz="2400" b="1" i="1" dirty="0">
                            <a:solidFill>
                              <a:prstClr val="black"/>
                            </a:solidFill>
                            <a:latin typeface="Cambria Math"/>
                            <a:cs typeface="Times New Roman" pitchFamily="18" charset="0"/>
                          </a:rPr>
                          <m:t>𝟏</m:t>
                        </m:r>
                      </m:sub>
                    </m:sSub>
                    <m:r>
                      <a:rPr lang="en-US" sz="2400" b="1" i="1" dirty="0" smtClean="0">
                        <a:solidFill>
                          <a:prstClr val="black"/>
                        </a:solidFill>
                        <a:latin typeface="Cambria Math"/>
                        <a:cs typeface="Times New Roman" pitchFamily="18" charset="0"/>
                      </a:rPr>
                      <m:t>−</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dirty="0">
                            <a:solidFill>
                              <a:prstClr val="black"/>
                            </a:solidFill>
                            <a:latin typeface="Cambria Math"/>
                            <a:cs typeface="Times New Roman" pitchFamily="18" charset="0"/>
                          </a:rPr>
                          <m:t>𝑶</m:t>
                        </m:r>
                      </m:e>
                      <m:sub>
                        <m:r>
                          <a:rPr lang="en-US" sz="2400" b="1" i="1" dirty="0">
                            <a:solidFill>
                              <a:prstClr val="black"/>
                            </a:solidFill>
                            <a:latin typeface="Cambria Math"/>
                            <a:cs typeface="Times New Roman" pitchFamily="18" charset="0"/>
                          </a:rPr>
                          <m:t>𝑶</m:t>
                        </m:r>
                        <m:r>
                          <a:rPr lang="en-US" sz="2400" b="1" i="1" dirty="0">
                            <a:solidFill>
                              <a:prstClr val="black"/>
                            </a:solidFill>
                            <a:latin typeface="Cambria Math"/>
                            <a:cs typeface="Times New Roman" pitchFamily="18" charset="0"/>
                          </a:rPr>
                          <m:t>𝟏</m:t>
                        </m:r>
                      </m:sub>
                    </m:sSub>
                    <m:r>
                      <a:rPr lang="en-US" sz="2400" b="1" i="1" dirty="0" smtClean="0">
                        <a:solidFill>
                          <a:prstClr val="black"/>
                        </a:solidFill>
                        <a:latin typeface="Cambria Math"/>
                        <a:cs typeface="Times New Roman" pitchFamily="18" charset="0"/>
                      </a:rPr>
                      <m:t>)</m:t>
                    </m:r>
                    <m:r>
                      <a:rPr lang="en-US" sz="2400" b="1" i="1">
                        <a:solidFill>
                          <a:prstClr val="black"/>
                        </a:solidFill>
                        <a:latin typeface="Cambria Math"/>
                      </a:rPr>
                      <m:t>×</m:t>
                    </m:r>
                  </m:oMath>
                </a14:m>
                <a:r>
                  <a:rPr lang="en-US" sz="2400" b="1" dirty="0">
                    <a:solidFill>
                      <a:prstClr val="black"/>
                    </a:solidFill>
                  </a:rPr>
                  <a:t> 1 </a:t>
                </a:r>
                <a14:m>
                  <m:oMath xmlns:m="http://schemas.openxmlformats.org/officeDocument/2006/math">
                    <m:r>
                      <a:rPr lang="en-US" sz="2400" b="1" i="1">
                        <a:solidFill>
                          <a:prstClr val="black"/>
                        </a:solidFill>
                        <a:latin typeface="Cambria Math"/>
                      </a:rPr>
                      <m:t>×</m:t>
                    </m:r>
                    <m:sSub>
                      <m:sSubPr>
                        <m:ctrlPr>
                          <a:rPr lang="en-US" sz="2400" b="1" i="1">
                            <a:solidFill>
                              <a:prstClr val="black"/>
                            </a:solidFill>
                            <a:latin typeface="Cambria Math" panose="02040503050406030204" pitchFamily="18" charset="0"/>
                          </a:rPr>
                        </m:ctrlPr>
                      </m:sSubPr>
                      <m:e>
                        <m:r>
                          <a:rPr lang="en-US" sz="2400" b="1" i="1" smtClean="0">
                            <a:solidFill>
                              <a:prstClr val="black"/>
                            </a:solidFill>
                            <a:latin typeface="Cambria Math"/>
                          </a:rPr>
                          <m:t>𝒘</m:t>
                        </m:r>
                      </m:e>
                      <m:sub>
                        <m:r>
                          <a:rPr lang="en-US" sz="2400" b="1" i="1">
                            <a:solidFill>
                              <a:prstClr val="black"/>
                            </a:solidFill>
                            <a:latin typeface="Cambria Math"/>
                          </a:rPr>
                          <m:t>𝟏</m:t>
                        </m:r>
                        <m:r>
                          <a:rPr lang="en-US" sz="2400" b="1" i="1" smtClean="0">
                            <a:solidFill>
                              <a:prstClr val="black"/>
                            </a:solidFill>
                            <a:latin typeface="Cambria Math"/>
                          </a:rPr>
                          <m:t>𝟏</m:t>
                        </m:r>
                      </m:sub>
                    </m:sSub>
                    <m:r>
                      <a:rPr lang="en-US" sz="2400" b="1" i="1">
                        <a:solidFill>
                          <a:prstClr val="black"/>
                        </a:solidFill>
                        <a:latin typeface="Cambria Math"/>
                      </a:rPr>
                      <m:t>×</m:t>
                    </m:r>
                    <m:d>
                      <m:dPr>
                        <m:begChr m:val="{"/>
                        <m:endChr m:val="}"/>
                        <m:ctrlPr>
                          <a:rPr lang="en-US" sz="2400" b="1" i="1" smtClean="0">
                            <a:solidFill>
                              <a:prstClr val="black"/>
                            </a:solidFill>
                            <a:latin typeface="Cambria Math" panose="02040503050406030204" pitchFamily="18" charset="0"/>
                          </a:rPr>
                        </m:ctrlPr>
                      </m:dPr>
                      <m:e>
                        <m:r>
                          <a:rPr lang="en-US" sz="2400" b="1" i="1" smtClean="0">
                            <a:solidFill>
                              <a:prstClr val="black"/>
                            </a:solidFill>
                            <a:latin typeface="Cambria Math"/>
                          </a:rPr>
                          <m:t>−</m:t>
                        </m:r>
                        <m:sSup>
                          <m:sSupPr>
                            <m:ctrlPr>
                              <a:rPr lang="en-US" sz="2400" b="1" i="1" smtClean="0">
                                <a:solidFill>
                                  <a:prstClr val="black"/>
                                </a:solidFill>
                                <a:latin typeface="Cambria Math" panose="02040503050406030204" pitchFamily="18" charset="0"/>
                              </a:rPr>
                            </m:ctrlPr>
                          </m:sSupPr>
                          <m:e>
                            <m:d>
                              <m:dPr>
                                <m:ctrlPr>
                                  <a:rPr lang="en-US" sz="2400" b="1" i="1" smtClean="0">
                                    <a:solidFill>
                                      <a:prstClr val="black"/>
                                    </a:solidFill>
                                    <a:latin typeface="Cambria Math" panose="02040503050406030204" pitchFamily="18" charset="0"/>
                                  </a:rPr>
                                </m:ctrlPr>
                              </m:dPr>
                              <m:e>
                                <m:sSup>
                                  <m:sSupPr>
                                    <m:ctrlPr>
                                      <a:rPr lang="en-US" sz="2400" b="1" i="1" smtClean="0">
                                        <a:solidFill>
                                          <a:prstClr val="black"/>
                                        </a:solidFill>
                                        <a:latin typeface="Cambria Math" panose="02040503050406030204" pitchFamily="18" charset="0"/>
                                      </a:rPr>
                                    </m:ctrlPr>
                                  </m:sSupPr>
                                  <m:e>
                                    <m:sSub>
                                      <m:sSubPr>
                                        <m:ctrlPr>
                                          <a:rPr lang="en-US" sz="2400" b="1" i="1" smtClean="0">
                                            <a:solidFill>
                                              <a:prstClr val="black"/>
                                            </a:solidFill>
                                            <a:latin typeface="Cambria Math" panose="02040503050406030204" pitchFamily="18" charset="0"/>
                                          </a:rPr>
                                        </m:ctrlPr>
                                      </m:sSubPr>
                                      <m:e>
                                        <m:r>
                                          <a:rPr lang="en-US" sz="2400" b="1" i="1" smtClean="0">
                                            <a:solidFill>
                                              <a:prstClr val="black"/>
                                            </a:solidFill>
                                            <a:latin typeface="Cambria Math"/>
                                          </a:rPr>
                                          <m:t>𝑯</m:t>
                                        </m:r>
                                      </m:e>
                                      <m:sub>
                                        <m:r>
                                          <a:rPr lang="en-US" sz="2400" b="1" i="1" smtClean="0">
                                            <a:solidFill>
                                              <a:prstClr val="black"/>
                                            </a:solidFill>
                                            <a:latin typeface="Cambria Math"/>
                                          </a:rPr>
                                          <m:t>𝑰</m:t>
                                        </m:r>
                                        <m:r>
                                          <a:rPr lang="en-US" sz="2400" b="1" i="1" smtClean="0">
                                            <a:solidFill>
                                              <a:prstClr val="black"/>
                                            </a:solidFill>
                                            <a:latin typeface="Cambria Math"/>
                                          </a:rPr>
                                          <m:t>𝟏</m:t>
                                        </m:r>
                                      </m:sub>
                                    </m:sSub>
                                  </m:e>
                                  <m:sup>
                                    <m:r>
                                      <a:rPr lang="en-US" sz="2400" b="1" i="1" smtClean="0">
                                        <a:solidFill>
                                          <a:prstClr val="black"/>
                                        </a:solidFill>
                                        <a:latin typeface="Cambria Math"/>
                                      </a:rPr>
                                      <m:t>𝟐</m:t>
                                    </m:r>
                                  </m:sup>
                                </m:sSup>
                                <m:r>
                                  <a:rPr lang="en-US" sz="2400" b="1" i="1" smtClean="0">
                                    <a:solidFill>
                                      <a:prstClr val="black"/>
                                    </a:solidFill>
                                    <a:latin typeface="Cambria Math"/>
                                  </a:rPr>
                                  <m:t>+</m:t>
                                </m:r>
                                <m:sSup>
                                  <m:sSupPr>
                                    <m:ctrlPr>
                                      <a:rPr lang="en-US" sz="2400" b="1" i="1">
                                        <a:solidFill>
                                          <a:prstClr val="black"/>
                                        </a:solidFill>
                                        <a:latin typeface="Cambria Math" panose="02040503050406030204" pitchFamily="18" charset="0"/>
                                      </a:rPr>
                                    </m:ctrlPr>
                                  </m:sSupPr>
                                  <m:e>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a:ea typeface="Cambria Math"/>
                                          </a:rPr>
                                          <m:t>𝝈</m:t>
                                        </m:r>
                                      </m:e>
                                      <m:sub>
                                        <m:r>
                                          <a:rPr lang="en-US" sz="2400" b="1" i="1">
                                            <a:solidFill>
                                              <a:prstClr val="black"/>
                                            </a:solidFill>
                                            <a:latin typeface="Cambria Math"/>
                                          </a:rPr>
                                          <m:t>𝟏</m:t>
                                        </m:r>
                                      </m:sub>
                                    </m:sSub>
                                  </m:e>
                                  <m:sup>
                                    <m:r>
                                      <a:rPr lang="en-US" sz="2400" b="1" i="1">
                                        <a:solidFill>
                                          <a:prstClr val="black"/>
                                        </a:solidFill>
                                        <a:latin typeface="Cambria Math"/>
                                      </a:rPr>
                                      <m:t>𝟐</m:t>
                                    </m:r>
                                  </m:sup>
                                </m:sSup>
                              </m:e>
                            </m:d>
                          </m:e>
                          <m:sup>
                            <m:r>
                              <a:rPr lang="en-US" sz="2400" b="1" i="1" smtClean="0">
                                <a:solidFill>
                                  <a:prstClr val="black"/>
                                </a:solidFill>
                                <a:latin typeface="Cambria Math"/>
                              </a:rPr>
                              <m:t>−</m:t>
                            </m:r>
                            <m:f>
                              <m:fPr>
                                <m:ctrlPr>
                                  <a:rPr lang="en-US" sz="2400" b="1" i="1" smtClean="0">
                                    <a:solidFill>
                                      <a:prstClr val="black"/>
                                    </a:solidFill>
                                    <a:latin typeface="Cambria Math" panose="02040503050406030204" pitchFamily="18" charset="0"/>
                                  </a:rPr>
                                </m:ctrlPr>
                              </m:fPr>
                              <m:num>
                                <m:r>
                                  <a:rPr lang="en-US" sz="2400" b="1" i="1" smtClean="0">
                                    <a:solidFill>
                                      <a:prstClr val="black"/>
                                    </a:solidFill>
                                    <a:latin typeface="Cambria Math"/>
                                  </a:rPr>
                                  <m:t>𝟑</m:t>
                                </m:r>
                              </m:num>
                              <m:den>
                                <m:r>
                                  <a:rPr lang="en-US" sz="2400" b="1" i="1" smtClean="0">
                                    <a:solidFill>
                                      <a:prstClr val="black"/>
                                    </a:solidFill>
                                    <a:latin typeface="Cambria Math"/>
                                  </a:rPr>
                                  <m:t>𝟐</m:t>
                                </m:r>
                              </m:den>
                            </m:f>
                          </m:sup>
                        </m:sSup>
                        <m:sSub>
                          <m:sSubPr>
                            <m:ctrlPr>
                              <a:rPr lang="en-US" sz="2400" b="1" i="1">
                                <a:solidFill>
                                  <a:prstClr val="black"/>
                                </a:solidFill>
                                <a:latin typeface="Cambria Math" panose="02040503050406030204" pitchFamily="18" charset="0"/>
                              </a:rPr>
                            </m:ctrlPr>
                          </m:sSubPr>
                          <m:e>
                            <m:r>
                              <a:rPr lang="en-US" sz="2400" b="1" i="1">
                                <a:solidFill>
                                  <a:prstClr val="black"/>
                                </a:solidFill>
                                <a:latin typeface="Cambria Math"/>
                              </a:rPr>
                              <m:t>×</m:t>
                            </m:r>
                            <m:r>
                              <a:rPr lang="en-US" sz="2400" b="1" i="1">
                                <a:solidFill>
                                  <a:prstClr val="black"/>
                                </a:solidFill>
                                <a:latin typeface="Cambria Math"/>
                                <a:ea typeface="Cambria Math"/>
                              </a:rPr>
                              <m:t>𝝈</m:t>
                            </m:r>
                          </m:e>
                          <m:sub>
                            <m:r>
                              <a:rPr lang="en-US" sz="2400" b="1" i="1">
                                <a:solidFill>
                                  <a:prstClr val="black"/>
                                </a:solidFill>
                                <a:latin typeface="Cambria Math"/>
                              </a:rPr>
                              <m:t>𝟏</m:t>
                            </m:r>
                          </m:sub>
                        </m:sSub>
                      </m:e>
                    </m:d>
                  </m:oMath>
                </a14:m>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latin typeface="Cambria Math"/>
                  <a:cs typeface="Times New Roman" pitchFamily="18" charset="0"/>
                </a:endParaRPr>
              </a:p>
              <a:p>
                <a:pPr algn="just"/>
                <a14:m>
                  <m:oMath xmlns:m="http://schemas.openxmlformats.org/officeDocument/2006/math">
                    <m:r>
                      <a:rPr lang="en-US" sz="2400" b="1" dirty="0" smtClean="0">
                        <a:solidFill>
                          <a:prstClr val="black"/>
                        </a:solidFill>
                        <a:latin typeface="Cambria Math"/>
                        <a:cs typeface="Times New Roman" pitchFamily="18" charset="0"/>
                      </a:rPr>
                      <m:t>=−(</m:t>
                    </m:r>
                    <m:r>
                      <a:rPr lang="en-US" sz="2400" b="1" dirty="0" smtClean="0">
                        <a:solidFill>
                          <a:prstClr val="black"/>
                        </a:solidFill>
                        <a:latin typeface="Cambria Math"/>
                        <a:cs typeface="Times New Roman" pitchFamily="18" charset="0"/>
                      </a:rPr>
                      <m:t>𝟎</m:t>
                    </m:r>
                    <m:r>
                      <a:rPr lang="en-US" sz="2400" b="1" dirty="0" smtClean="0">
                        <a:solidFill>
                          <a:prstClr val="black"/>
                        </a:solidFill>
                        <a:latin typeface="Cambria Math"/>
                        <a:cs typeface="Times New Roman" pitchFamily="18" charset="0"/>
                      </a:rPr>
                      <m:t>.</m:t>
                    </m:r>
                    <m:r>
                      <a:rPr lang="en-US" sz="2400" b="1" dirty="0" smtClean="0">
                        <a:solidFill>
                          <a:prstClr val="black"/>
                        </a:solidFill>
                        <a:latin typeface="Cambria Math"/>
                        <a:cs typeface="Times New Roman" pitchFamily="18" charset="0"/>
                      </a:rPr>
                      <m:t>𝟏𝟒</m:t>
                    </m:r>
                    <m:r>
                      <a:rPr lang="en-US" sz="2400" b="1" dirty="0" smtClean="0">
                        <a:solidFill>
                          <a:prstClr val="black"/>
                        </a:solidFill>
                        <a:latin typeface="Cambria Math"/>
                        <a:cs typeface="Times New Roman" pitchFamily="18" charset="0"/>
                      </a:rPr>
                      <m:t>−</m:t>
                    </m:r>
                    <m:r>
                      <a:rPr lang="en-US" sz="2400" b="1" dirty="0" smtClean="0">
                        <a:solidFill>
                          <a:prstClr val="black"/>
                        </a:solidFill>
                        <a:latin typeface="Cambria Math"/>
                        <a:cs typeface="Times New Roman" pitchFamily="18" charset="0"/>
                      </a:rPr>
                      <m:t>𝟎</m:t>
                    </m:r>
                    <m:r>
                      <a:rPr lang="en-US" sz="2400" b="1" dirty="0" smtClean="0">
                        <a:solidFill>
                          <a:prstClr val="black"/>
                        </a:solidFill>
                        <a:latin typeface="Cambria Math"/>
                        <a:cs typeface="Times New Roman" pitchFamily="18" charset="0"/>
                      </a:rPr>
                      <m:t>.</m:t>
                    </m:r>
                    <m:r>
                      <a:rPr lang="en-US" sz="2400" b="1" dirty="0" smtClean="0">
                        <a:solidFill>
                          <a:prstClr val="black"/>
                        </a:solidFill>
                        <a:latin typeface="Cambria Math"/>
                        <a:cs typeface="Times New Roman" pitchFamily="18" charset="0"/>
                      </a:rPr>
                      <m:t>𝟏𝟑𝟏𝟕</m:t>
                    </m:r>
                    <m:r>
                      <a:rPr lang="en-US" sz="2400" b="1" dirty="0" smtClean="0">
                        <a:solidFill>
                          <a:prstClr val="black"/>
                        </a:solidFill>
                        <a:latin typeface="Cambria Math"/>
                        <a:cs typeface="Times New Roman" pitchFamily="18" charset="0"/>
                      </a:rPr>
                      <m:t>)</m:t>
                    </m:r>
                  </m:oMath>
                </a14:m>
                <a:r>
                  <a:rPr lang="en-US" sz="2400" b="1" dirty="0">
                    <a:solidFill>
                      <a:prstClr val="black"/>
                    </a:solidFill>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1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0.2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a:t>
                </a:r>
                <a14:m>
                  <m:oMath xmlns:m="http://schemas.openxmlformats.org/officeDocument/2006/math">
                    <m:d>
                      <m:dPr>
                        <m:begChr m:val="{"/>
                        <m:endChr m:val="}"/>
                        <m:ctrlPr>
                          <a:rPr lang="en-US" sz="2400" b="1" i="1">
                            <a:solidFill>
                              <a:prstClr val="black"/>
                            </a:solidFill>
                            <a:latin typeface="Cambria Math" panose="02040503050406030204" pitchFamily="18" charset="0"/>
                          </a:rPr>
                        </m:ctrlPr>
                      </m:dPr>
                      <m:e>
                        <m:r>
                          <a:rPr lang="en-US" sz="2400" b="1" i="1">
                            <a:solidFill>
                              <a:prstClr val="black"/>
                            </a:solidFill>
                            <a:latin typeface="Cambria Math"/>
                          </a:rPr>
                          <m:t>−</m:t>
                        </m:r>
                        <m:sSup>
                          <m:sSupPr>
                            <m:ctrlPr>
                              <a:rPr lang="en-US" sz="2400" b="1" i="1">
                                <a:solidFill>
                                  <a:prstClr val="black"/>
                                </a:solidFill>
                                <a:latin typeface="Cambria Math" panose="02040503050406030204" pitchFamily="18" charset="0"/>
                              </a:rPr>
                            </m:ctrlPr>
                          </m:sSupPr>
                          <m:e>
                            <m:d>
                              <m:dPr>
                                <m:ctrlPr>
                                  <a:rPr lang="en-US" sz="2400" b="1" i="1">
                                    <a:solidFill>
                                      <a:prstClr val="black"/>
                                    </a:solidFill>
                                    <a:latin typeface="Cambria Math" panose="02040503050406030204" pitchFamily="18" charset="0"/>
                                  </a:rPr>
                                </m:ctrlPr>
                              </m:dPr>
                              <m:e>
                                <m:sSup>
                                  <m:sSupPr>
                                    <m:ctrlPr>
                                      <a:rPr lang="en-US" sz="2400" b="1" i="1">
                                        <a:solidFill>
                                          <a:prstClr val="black"/>
                                        </a:solidFill>
                                        <a:latin typeface="Cambria Math" panose="02040503050406030204" pitchFamily="18" charset="0"/>
                                      </a:rPr>
                                    </m:ctrlPr>
                                  </m:sSupPr>
                                  <m:e>
                                    <m:r>
                                      <a:rPr lang="en-US" sz="2400" b="1" i="1" smtClean="0">
                                        <a:solidFill>
                                          <a:prstClr val="black"/>
                                        </a:solidFill>
                                        <a:latin typeface="Cambria Math"/>
                                      </a:rPr>
                                      <m:t>𝟕</m:t>
                                    </m:r>
                                    <m:r>
                                      <a:rPr lang="en-US" sz="2400" b="1" i="1" smtClean="0">
                                        <a:solidFill>
                                          <a:prstClr val="black"/>
                                        </a:solidFill>
                                        <a:latin typeface="Cambria Math"/>
                                      </a:rPr>
                                      <m:t>.</m:t>
                                    </m:r>
                                    <m:r>
                                      <a:rPr lang="en-US" sz="2400" b="1" i="1" smtClean="0">
                                        <a:solidFill>
                                          <a:prstClr val="black"/>
                                        </a:solidFill>
                                        <a:latin typeface="Cambria Math"/>
                                      </a:rPr>
                                      <m:t>𝟕</m:t>
                                    </m:r>
                                  </m:e>
                                  <m:sup>
                                    <m:r>
                                      <a:rPr lang="en-US" sz="2400" b="1" i="1">
                                        <a:solidFill>
                                          <a:prstClr val="black"/>
                                        </a:solidFill>
                                        <a:latin typeface="Cambria Math"/>
                                      </a:rPr>
                                      <m:t>𝟐</m:t>
                                    </m:r>
                                  </m:sup>
                                </m:sSup>
                                <m:r>
                                  <a:rPr lang="en-US" sz="2400" b="1" i="1">
                                    <a:solidFill>
                                      <a:prstClr val="black"/>
                                    </a:solidFill>
                                    <a:latin typeface="Cambria Math"/>
                                  </a:rPr>
                                  <m:t>+</m:t>
                                </m:r>
                                <m:sSup>
                                  <m:sSupPr>
                                    <m:ctrlPr>
                                      <a:rPr lang="en-US" sz="2400" b="1" i="1">
                                        <a:solidFill>
                                          <a:prstClr val="black"/>
                                        </a:solidFill>
                                        <a:latin typeface="Cambria Math" panose="02040503050406030204" pitchFamily="18" charset="0"/>
                                      </a:rPr>
                                    </m:ctrlPr>
                                  </m:sSupPr>
                                  <m:e>
                                    <m:r>
                                      <a:rPr lang="en-US" sz="2400" b="1" i="1" smtClean="0">
                                        <a:solidFill>
                                          <a:prstClr val="black"/>
                                        </a:solidFill>
                                        <a:latin typeface="Cambria Math"/>
                                      </a:rPr>
                                      <m:t>𝟎</m:t>
                                    </m:r>
                                    <m:r>
                                      <a:rPr lang="en-US" sz="2400" b="1" i="1" smtClean="0">
                                        <a:solidFill>
                                          <a:prstClr val="black"/>
                                        </a:solidFill>
                                        <a:latin typeface="Cambria Math"/>
                                      </a:rPr>
                                      <m:t>.</m:t>
                                    </m:r>
                                    <m:r>
                                      <a:rPr lang="en-US" sz="2400" b="1" i="1" smtClean="0">
                                        <a:solidFill>
                                          <a:prstClr val="black"/>
                                        </a:solidFill>
                                        <a:latin typeface="Cambria Math"/>
                                      </a:rPr>
                                      <m:t>𝟐</m:t>
                                    </m:r>
                                  </m:e>
                                  <m:sup>
                                    <m:r>
                                      <a:rPr lang="en-US" sz="2400" b="1" i="1">
                                        <a:solidFill>
                                          <a:prstClr val="black"/>
                                        </a:solidFill>
                                        <a:latin typeface="Cambria Math"/>
                                      </a:rPr>
                                      <m:t>𝟐</m:t>
                                    </m:r>
                                  </m:sup>
                                </m:sSup>
                              </m:e>
                            </m:d>
                          </m:e>
                          <m:sup>
                            <m:r>
                              <a:rPr lang="en-US" sz="2400" b="1" i="1">
                                <a:solidFill>
                                  <a:prstClr val="black"/>
                                </a:solidFill>
                                <a:latin typeface="Cambria Math"/>
                              </a:rPr>
                              <m:t>−</m:t>
                            </m:r>
                            <m:f>
                              <m:fPr>
                                <m:ctrlPr>
                                  <a:rPr lang="en-US" sz="2400" b="1" i="1">
                                    <a:solidFill>
                                      <a:prstClr val="black"/>
                                    </a:solidFill>
                                    <a:latin typeface="Cambria Math" panose="02040503050406030204" pitchFamily="18" charset="0"/>
                                  </a:rPr>
                                </m:ctrlPr>
                              </m:fPr>
                              <m:num>
                                <m:r>
                                  <a:rPr lang="en-US" sz="2400" b="1" i="1">
                                    <a:solidFill>
                                      <a:prstClr val="black"/>
                                    </a:solidFill>
                                    <a:latin typeface="Cambria Math"/>
                                  </a:rPr>
                                  <m:t>𝟑</m:t>
                                </m:r>
                              </m:num>
                              <m:den>
                                <m:r>
                                  <a:rPr lang="en-US" sz="2400" b="1" i="1">
                                    <a:solidFill>
                                      <a:prstClr val="black"/>
                                    </a:solidFill>
                                    <a:latin typeface="Cambria Math"/>
                                  </a:rPr>
                                  <m:t>𝟐</m:t>
                                </m:r>
                              </m:den>
                            </m:f>
                          </m:sup>
                        </m:sSup>
                        <m:r>
                          <a:rPr lang="en-US" sz="2400" b="1" i="1">
                            <a:solidFill>
                              <a:prstClr val="black"/>
                            </a:solidFill>
                            <a:latin typeface="Cambria Math"/>
                          </a:rPr>
                          <m:t>×</m:t>
                        </m:r>
                        <m:r>
                          <a:rPr lang="en-US" sz="2400" b="1" i="1" smtClean="0">
                            <a:solidFill>
                              <a:prstClr val="black"/>
                            </a:solidFill>
                            <a:latin typeface="Cambria Math"/>
                          </a:rPr>
                          <m:t>𝟎</m:t>
                        </m:r>
                        <m:r>
                          <a:rPr lang="en-US" sz="2400" b="1" i="1" smtClean="0">
                            <a:solidFill>
                              <a:prstClr val="black"/>
                            </a:solidFill>
                            <a:latin typeface="Cambria Math"/>
                          </a:rPr>
                          <m:t>.</m:t>
                        </m:r>
                        <m:r>
                          <a:rPr lang="en-US" sz="2400" b="1" i="1" smtClean="0">
                            <a:solidFill>
                              <a:prstClr val="black"/>
                            </a:solidFill>
                            <a:latin typeface="Cambria Math"/>
                          </a:rPr>
                          <m:t>𝟐</m:t>
                        </m:r>
                      </m:e>
                    </m:d>
                  </m:oMath>
                </a14:m>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14:m>
                  <m:oMath xmlns:m="http://schemas.openxmlformats.org/officeDocument/2006/math">
                    <m:r>
                      <m:rPr>
                        <m:nor/>
                      </m:rPr>
                      <a:rPr lang="en-US" sz="2400" b="1" dirty="0">
                        <a:solidFill>
                          <a:prstClr val="black"/>
                        </a:solidFill>
                        <a:latin typeface="Cambria Math"/>
                        <a:cs typeface="Times New Roman" pitchFamily="18" charset="0"/>
                      </a:rPr>
                      <m:t>=</m:t>
                    </m:r>
                  </m:oMath>
                </a14:m>
                <a:r>
                  <a:rPr lang="en-US" sz="2400" b="1" dirty="0">
                    <a:solidFill>
                      <a:prstClr val="black"/>
                    </a:solidFill>
                  </a:rPr>
                  <a:t> </a:t>
                </a:r>
                <a14:m>
                  <m:oMath xmlns:m="http://schemas.openxmlformats.org/officeDocument/2006/math">
                    <m:r>
                      <a:rPr lang="en-US" sz="2400" b="1" i="1" smtClean="0">
                        <a:solidFill>
                          <a:prstClr val="black"/>
                        </a:solidFill>
                        <a:latin typeface="Cambria Math"/>
                      </a:rPr>
                      <m:t>𝟕</m:t>
                    </m:r>
                    <m:r>
                      <a:rPr lang="en-US" sz="2400" b="1" i="1" smtClean="0">
                        <a:solidFill>
                          <a:prstClr val="black"/>
                        </a:solidFill>
                        <a:latin typeface="Cambria Math"/>
                      </a:rPr>
                      <m:t>.</m:t>
                    </m:r>
                    <m:r>
                      <a:rPr lang="en-US" sz="2400" b="1" i="1" smtClean="0">
                        <a:solidFill>
                          <a:prstClr val="black"/>
                        </a:solidFill>
                        <a:latin typeface="Cambria Math"/>
                      </a:rPr>
                      <m:t>𝟐𝟔</m:t>
                    </m:r>
                  </m:oMath>
                </a14:m>
                <a:r>
                  <a:rPr lang="en-US" sz="2400" b="1" dirty="0">
                    <a:solidFill>
                      <a:prstClr val="black"/>
                    </a:solidFill>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a:t>
                </a:r>
                <a14:m>
                  <m:oMath xmlns:m="http://schemas.openxmlformats.org/officeDocument/2006/math">
                    <m:sSup>
                      <m:sSupPr>
                        <m:ctrlPr>
                          <a:rPr lang="en-US" sz="2400" b="1" i="1" dirty="0" smtClean="0">
                            <a:solidFill>
                              <a:prstClr val="black"/>
                            </a:solidFill>
                            <a:latin typeface="Cambria Math" panose="02040503050406030204" pitchFamily="18" charset="0"/>
                          </a:rPr>
                        </m:ctrlPr>
                      </m:sSupPr>
                      <m:e>
                        <m:r>
                          <a:rPr lang="en-US" sz="2400" b="1" i="1" dirty="0" smtClean="0">
                            <a:solidFill>
                              <a:prstClr val="black"/>
                            </a:solidFill>
                            <a:latin typeface="Cambria Math"/>
                          </a:rPr>
                          <m:t>𝟏𝟎</m:t>
                        </m:r>
                      </m:e>
                      <m:sup>
                        <m:r>
                          <a:rPr lang="en-US" sz="2400" b="1" i="1" dirty="0" smtClean="0">
                            <a:solidFill>
                              <a:prstClr val="black"/>
                            </a:solidFill>
                            <a:latin typeface="Cambria Math"/>
                          </a:rPr>
                          <m:t>−</m:t>
                        </m:r>
                        <m:r>
                          <a:rPr lang="en-US" sz="2400" b="1" i="1" dirty="0" smtClean="0">
                            <a:solidFill>
                              <a:prstClr val="black"/>
                            </a:solidFill>
                            <a:latin typeface="Cambria Math"/>
                          </a:rPr>
                          <m:t>𝟕</m:t>
                        </m:r>
                      </m:sup>
                    </m:sSup>
                  </m:oMath>
                </a14:m>
                <a:endParaRPr lang="en-US" sz="2400" b="1" dirty="0">
                  <a:solidFill>
                    <a:prstClr val="black"/>
                  </a:solidFill>
                  <a:cs typeface="Times New Roman" pitchFamily="18" charset="0"/>
                </a:endParaRPr>
              </a:p>
              <a:p>
                <a:pPr algn="just"/>
                <a:endParaRPr lang="en-US" sz="2400" b="1" dirty="0">
                  <a:solidFill>
                    <a:prstClr val="black"/>
                  </a:solidFill>
                  <a:cs typeface="Times New Roman" pitchFamily="18" charset="0"/>
                </a:endParaRPr>
              </a:p>
              <a:p>
                <a:pPr algn="just"/>
                <a:endParaRPr lang="en-US" sz="2400" b="1" dirty="0">
                  <a:solidFill>
                    <a:prstClr val="black"/>
                  </a:solidFill>
                  <a:cs typeface="Times New Roman" pitchFamily="18" charset="0"/>
                </a:endParaRPr>
              </a:p>
              <a:p>
                <a:pPr algn="just"/>
                <a14:m>
                  <m:oMath xmlns:m="http://schemas.openxmlformats.org/officeDocument/2006/math">
                    <m:r>
                      <a:rPr lang="en-US" sz="2400" b="1" i="1">
                        <a:solidFill>
                          <a:prstClr val="black"/>
                        </a:solidFill>
                        <a:latin typeface="Cambria Math"/>
                      </a:rPr>
                      <m:t>∴</m:t>
                    </m:r>
                    <m:r>
                      <a:rPr lang="en-US" sz="2400" b="1" i="1" smtClean="0">
                        <a:solidFill>
                          <a:prstClr val="black"/>
                        </a:solidFill>
                        <a:latin typeface="Cambria Math"/>
                      </a:rPr>
                      <m:t> </m:t>
                    </m:r>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a:solidFill>
                              <a:prstClr val="black"/>
                            </a:solidFill>
                            <a:latin typeface="Cambria Math"/>
                          </a:rPr>
                          <m:t>∆</m:t>
                        </m:r>
                        <m:r>
                          <m:rPr>
                            <m:nor/>
                          </m:rPr>
                          <a:rPr lang="en-US" sz="2400" b="1" dirty="0">
                            <a:solidFill>
                              <a:prstClr val="black"/>
                            </a:solidFill>
                            <a:latin typeface="Cambria Math"/>
                            <a:cs typeface="Times New Roman" pitchFamily="18" charset="0"/>
                          </a:rPr>
                          <m:t>σ</m:t>
                        </m:r>
                      </m:e>
                      <m:sub>
                        <m:r>
                          <a:rPr lang="en-US" sz="2400" b="1" i="1" dirty="0">
                            <a:solidFill>
                              <a:prstClr val="black"/>
                            </a:solidFill>
                            <a:latin typeface="Cambria Math"/>
                            <a:cs typeface="Times New Roman" pitchFamily="18" charset="0"/>
                          </a:rPr>
                          <m:t>𝟏</m:t>
                        </m:r>
                      </m:sub>
                    </m:sSub>
                    <m:r>
                      <m:rPr>
                        <m:nor/>
                      </m:rPr>
                      <a:rPr lang="en-US" sz="2400" b="1" dirty="0">
                        <a:solidFill>
                          <a:prstClr val="black"/>
                        </a:solidFill>
                        <a:latin typeface="Cambria Math"/>
                        <a:cs typeface="Times New Roman" pitchFamily="18" charset="0"/>
                      </a:rPr>
                      <m:t>=</m:t>
                    </m:r>
                    <m:r>
                      <a:rPr lang="en-US" sz="2400" b="1" i="1">
                        <a:solidFill>
                          <a:prstClr val="black"/>
                        </a:solidFill>
                        <a:latin typeface="Cambria Math"/>
                      </a:rPr>
                      <m:t>−</m:t>
                    </m:r>
                  </m:oMath>
                </a14:m>
                <a:r>
                  <a:rPr lang="el-GR" sz="2400" b="1" dirty="0">
                    <a:solidFill>
                      <a:prstClr val="black"/>
                    </a:solidFill>
                  </a:rPr>
                  <a:t>η</a:t>
                </a:r>
                <a14:m>
                  <m:oMath xmlns:m="http://schemas.openxmlformats.org/officeDocument/2006/math">
                    <m:f>
                      <m:fPr>
                        <m:ctrlPr>
                          <a:rPr lang="en-US" sz="3200" b="1" i="1">
                            <a:solidFill>
                              <a:prstClr val="black"/>
                            </a:solidFill>
                            <a:latin typeface="Cambria Math" panose="02040503050406030204" pitchFamily="18" charset="0"/>
                          </a:rPr>
                        </m:ctrlPr>
                      </m:fPr>
                      <m:num>
                        <m:r>
                          <a:rPr lang="en-US" sz="3200" b="1" i="1">
                            <a:solidFill>
                              <a:prstClr val="black"/>
                            </a:solidFill>
                            <a:latin typeface="Cambria Math"/>
                          </a:rPr>
                          <m:t>𝝏</m:t>
                        </m:r>
                        <m:r>
                          <a:rPr lang="en-US" sz="3200" b="1" i="1">
                            <a:solidFill>
                              <a:prstClr val="black"/>
                            </a:solidFill>
                            <a:latin typeface="Cambria Math"/>
                          </a:rPr>
                          <m:t>𝑬</m:t>
                        </m:r>
                      </m:num>
                      <m:den>
                        <m:r>
                          <a:rPr lang="en-US" sz="3200" b="1" i="1">
                            <a:solidFill>
                              <a:prstClr val="black"/>
                            </a:solidFill>
                            <a:latin typeface="Cambria Math"/>
                          </a:rPr>
                          <m:t>𝝏</m:t>
                        </m:r>
                        <m:sSub>
                          <m:sSubPr>
                            <m:ctrlPr>
                              <a:rPr lang="en-US" sz="3200" b="1" i="1" dirty="0">
                                <a:solidFill>
                                  <a:prstClr val="black"/>
                                </a:solidFill>
                                <a:latin typeface="Cambria Math" panose="02040503050406030204" pitchFamily="18" charset="0"/>
                                <a:cs typeface="Times New Roman" pitchFamily="18" charset="0"/>
                              </a:rPr>
                            </m:ctrlPr>
                          </m:sSubPr>
                          <m:e>
                            <m:r>
                              <a:rPr lang="el-GR" sz="3200" b="1" i="1" dirty="0">
                                <a:solidFill>
                                  <a:prstClr val="black"/>
                                </a:solidFill>
                                <a:latin typeface="Cambria Math"/>
                                <a:cs typeface="Times New Roman" pitchFamily="18" charset="0"/>
                              </a:rPr>
                              <m:t>𝝈</m:t>
                            </m:r>
                          </m:e>
                          <m:sub>
                            <m:r>
                              <a:rPr lang="en-US" sz="3200" b="1" i="1" dirty="0">
                                <a:solidFill>
                                  <a:prstClr val="black"/>
                                </a:solidFill>
                                <a:latin typeface="Cambria Math"/>
                                <a:cs typeface="Times New Roman" pitchFamily="18" charset="0"/>
                              </a:rPr>
                              <m:t>𝟏</m:t>
                            </m:r>
                          </m:sub>
                        </m:sSub>
                      </m:den>
                    </m:f>
                    <m:r>
                      <m:rPr>
                        <m:nor/>
                      </m:rPr>
                      <a:rPr lang="en-US" sz="3200" b="1" dirty="0">
                        <a:solidFill>
                          <a:prstClr val="black"/>
                        </a:solidFill>
                        <a:latin typeface="Cambria Math"/>
                        <a:cs typeface="Times New Roman" pitchFamily="18" charset="0"/>
                      </a:rPr>
                      <m:t>=</m:t>
                    </m:r>
                  </m:oMath>
                </a14:m>
                <a:r>
                  <a:rPr lang="en-US" sz="2400" b="1" dirty="0">
                    <a:solidFill>
                      <a:prstClr val="black"/>
                    </a:solidFill>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0.2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7.26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a:t>
                </a:r>
                <a14:m>
                  <m:oMath xmlns:m="http://schemas.openxmlformats.org/officeDocument/2006/math">
                    <m:sSup>
                      <m:sSupPr>
                        <m:ctrlPr>
                          <a:rPr lang="en-US" sz="2400" b="1" i="1" dirty="0">
                            <a:solidFill>
                              <a:prstClr val="black"/>
                            </a:solidFill>
                            <a:latin typeface="Cambria Math" panose="02040503050406030204" pitchFamily="18" charset="0"/>
                          </a:rPr>
                        </m:ctrlPr>
                      </m:sSupPr>
                      <m:e>
                        <m:r>
                          <a:rPr lang="en-US" sz="2400" b="1" i="1" dirty="0">
                            <a:solidFill>
                              <a:prstClr val="black"/>
                            </a:solidFill>
                            <a:latin typeface="Cambria Math"/>
                          </a:rPr>
                          <m:t>𝟏𝟎</m:t>
                        </m:r>
                      </m:e>
                      <m:sup>
                        <m:r>
                          <a:rPr lang="en-US" sz="2400" b="1" i="1" dirty="0">
                            <a:solidFill>
                              <a:prstClr val="black"/>
                            </a:solidFill>
                            <a:latin typeface="Cambria Math"/>
                          </a:rPr>
                          <m:t>−</m:t>
                        </m:r>
                        <m:r>
                          <a:rPr lang="en-US" sz="2400" b="1" i="1" dirty="0">
                            <a:solidFill>
                              <a:prstClr val="black"/>
                            </a:solidFill>
                            <a:latin typeface="Cambria Math"/>
                          </a:rPr>
                          <m:t>𝟕</m:t>
                        </m:r>
                      </m:sup>
                    </m:sSup>
                    <m:r>
                      <m:rPr>
                        <m:nor/>
                      </m:rPr>
                      <a:rPr lang="en-US" sz="2400" b="1" dirty="0">
                        <a:solidFill>
                          <a:prstClr val="black"/>
                        </a:solidFill>
                        <a:latin typeface="Cambria Math"/>
                        <a:cs typeface="Times New Roman" pitchFamily="18" charset="0"/>
                      </a:rPr>
                      <m:t>=</m:t>
                    </m:r>
                  </m:oMath>
                </a14:m>
                <a:r>
                  <a:rPr lang="en-US" sz="2400" b="1" dirty="0">
                    <a:solidFill>
                      <a:prstClr val="black"/>
                    </a:solidFill>
                  </a:rPr>
                  <a:t> </a:t>
                </a:r>
                <a14:m>
                  <m:oMath xmlns:m="http://schemas.openxmlformats.org/officeDocument/2006/math">
                    <m:r>
                      <a:rPr lang="en-US" sz="2400" b="1" i="1">
                        <a:solidFill>
                          <a:prstClr val="black"/>
                        </a:solidFill>
                        <a:latin typeface="Cambria Math"/>
                      </a:rPr>
                      <m:t>−</m:t>
                    </m:r>
                  </m:oMath>
                </a14:m>
                <a:r>
                  <a:rPr lang="en-US" sz="2400" b="1" dirty="0">
                    <a:solidFill>
                      <a:prstClr val="black"/>
                    </a:solidFill>
                  </a:rPr>
                  <a:t>1.45</a:t>
                </a:r>
                <a14:m>
                  <m:oMath xmlns:m="http://schemas.openxmlformats.org/officeDocument/2006/math">
                    <m:r>
                      <a:rPr lang="en-US" sz="2400" b="1" i="1">
                        <a:solidFill>
                          <a:prstClr val="black"/>
                        </a:solidFill>
                        <a:latin typeface="Cambria Math"/>
                      </a:rPr>
                      <m:t>×</m:t>
                    </m:r>
                  </m:oMath>
                </a14:m>
                <a:r>
                  <a:rPr lang="en-US" sz="2400" b="1" dirty="0">
                    <a:solidFill>
                      <a:prstClr val="black"/>
                    </a:solidFill>
                  </a:rPr>
                  <a:t> </a:t>
                </a:r>
                <a14:m>
                  <m:oMath xmlns:m="http://schemas.openxmlformats.org/officeDocument/2006/math">
                    <m:sSup>
                      <m:sSupPr>
                        <m:ctrlPr>
                          <a:rPr lang="en-US" sz="2400" b="1" i="1" dirty="0">
                            <a:solidFill>
                              <a:prstClr val="black"/>
                            </a:solidFill>
                            <a:latin typeface="Cambria Math" panose="02040503050406030204" pitchFamily="18" charset="0"/>
                          </a:rPr>
                        </m:ctrlPr>
                      </m:sSupPr>
                      <m:e>
                        <m:r>
                          <a:rPr lang="en-US" sz="2400" b="1" i="1" dirty="0">
                            <a:solidFill>
                              <a:prstClr val="black"/>
                            </a:solidFill>
                            <a:latin typeface="Cambria Math"/>
                          </a:rPr>
                          <m:t>𝟏𝟎</m:t>
                        </m:r>
                      </m:e>
                      <m:sup>
                        <m:r>
                          <a:rPr lang="en-US" sz="2400" b="1" i="1" dirty="0">
                            <a:solidFill>
                              <a:prstClr val="black"/>
                            </a:solidFill>
                            <a:latin typeface="Cambria Math"/>
                          </a:rPr>
                          <m:t>−</m:t>
                        </m:r>
                        <m:r>
                          <a:rPr lang="en-US" sz="2400" b="1" i="1" dirty="0">
                            <a:solidFill>
                              <a:prstClr val="black"/>
                            </a:solidFill>
                            <a:latin typeface="Cambria Math"/>
                          </a:rPr>
                          <m:t>𝟕</m:t>
                        </m:r>
                      </m:sup>
                    </m:sSup>
                  </m:oMath>
                </a14:m>
                <a:endParaRPr lang="en-US" sz="2400" b="1" dirty="0">
                  <a:solidFill>
                    <a:prstClr val="black"/>
                  </a:solidFill>
                  <a:cs typeface="Times New Roman"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30225" y="728196"/>
                <a:ext cx="9168154" cy="4844531"/>
              </a:xfrm>
              <a:prstGeom prst="rect">
                <a:avLst/>
              </a:prstGeom>
              <a:blipFill rotWithShape="1">
                <a:blip r:embed="rId3"/>
                <a:stretch>
                  <a:fillRect l="-997"/>
                </a:stretch>
              </a:blipFill>
            </p:spPr>
            <p:txBody>
              <a:bodyPr/>
              <a:lstStyle/>
              <a:p>
                <a:r>
                  <a:rPr lang="en-US">
                    <a:noFill/>
                  </a:rPr>
                  <a:t> </a:t>
                </a:r>
              </a:p>
            </p:txBody>
          </p:sp>
        </mc:Fallback>
      </mc:AlternateContent>
    </p:spTree>
    <p:extLst>
      <p:ext uri="{BB962C8B-B14F-4D97-AF65-F5344CB8AC3E}">
        <p14:creationId xmlns:p14="http://schemas.microsoft.com/office/powerpoint/2010/main" val="3756576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solidFill>
                <a:prstClr val="black"/>
              </a:solidFill>
            </a:endParaRPr>
          </a:p>
        </p:txBody>
      </p:sp>
      <mc:AlternateContent xmlns:mc="http://schemas.openxmlformats.org/markup-compatibility/2006" xmlns:a14="http://schemas.microsoft.com/office/drawing/2010/main">
        <mc:Choice Requires="a14">
          <p:sp>
            <p:nvSpPr>
              <p:cNvPr id="9" name="TextBox 8"/>
              <p:cNvSpPr txBox="1"/>
              <p:nvPr/>
            </p:nvSpPr>
            <p:spPr>
              <a:xfrm>
                <a:off x="130225" y="1167583"/>
                <a:ext cx="8467509" cy="3792192"/>
              </a:xfrm>
              <a:prstGeom prst="rect">
                <a:avLst/>
              </a:prstGeom>
              <a:noFill/>
            </p:spPr>
            <p:txBody>
              <a:bodyPr wrap="square" rtlCol="0">
                <a:spAutoFit/>
              </a:bodyPr>
              <a:lstStyle/>
              <a:p>
                <a:pPr algn="just"/>
                <a14:m>
                  <m:oMath xmlns:m="http://schemas.openxmlformats.org/officeDocument/2006/math">
                    <m:sSub>
                      <m:sSubPr>
                        <m:ctrlPr>
                          <a:rPr lang="en-US" sz="2400" b="1" i="1" dirty="0" smtClean="0">
                            <a:solidFill>
                              <a:prstClr val="black"/>
                            </a:solidFill>
                            <a:latin typeface="Cambria Math" panose="02040503050406030204" pitchFamily="18" charset="0"/>
                            <a:cs typeface="Times New Roman" pitchFamily="18" charset="0"/>
                          </a:rPr>
                        </m:ctrlPr>
                      </m:sSubPr>
                      <m:e>
                        <m:r>
                          <a:rPr lang="en-US" sz="2400" b="1" i="1">
                            <a:solidFill>
                              <a:prstClr val="black"/>
                            </a:solidFill>
                            <a:latin typeface="Cambria Math"/>
                          </a:rPr>
                          <m:t>∴</m:t>
                        </m:r>
                        <m:r>
                          <m:rPr>
                            <m:nor/>
                          </m:rPr>
                          <a:rPr lang="en-US" sz="2400" b="1" dirty="0">
                            <a:solidFill>
                              <a:prstClr val="black"/>
                            </a:solidFill>
                            <a:latin typeface="Cambria Math"/>
                            <a:cs typeface="Times New Roman" pitchFamily="18" charset="0"/>
                          </a:rPr>
                          <m:t>σ</m:t>
                        </m:r>
                      </m:e>
                      <m:sub>
                        <m:r>
                          <a:rPr lang="en-US" sz="2400" b="1" i="1" dirty="0">
                            <a:solidFill>
                              <a:prstClr val="black"/>
                            </a:solidFill>
                            <a:latin typeface="Cambria Math"/>
                            <a:cs typeface="Times New Roman" pitchFamily="18" charset="0"/>
                          </a:rPr>
                          <m:t>𝟏</m:t>
                        </m:r>
                      </m:sub>
                    </m:sSub>
                  </m:oMath>
                </a14:m>
                <a:r>
                  <a:rPr lang="en-US" sz="2400" b="1" dirty="0">
                    <a:solidFill>
                      <a:prstClr val="black"/>
                    </a:solidFill>
                    <a:cs typeface="Times New Roman" pitchFamily="18" charset="0"/>
                  </a:rPr>
                  <a:t> (updated) </a:t>
                </a:r>
                <a14:m>
                  <m:oMath xmlns:m="http://schemas.openxmlformats.org/officeDocument/2006/math">
                    <m:r>
                      <m:rPr>
                        <m:nor/>
                      </m:rPr>
                      <a:rPr lang="en-US" sz="2400" b="1" dirty="0">
                        <a:solidFill>
                          <a:prstClr val="black"/>
                        </a:solidFill>
                        <a:latin typeface="Cambria Math"/>
                        <a:cs typeface="Times New Roman" pitchFamily="18" charset="0"/>
                      </a:rPr>
                      <m:t>=</m:t>
                    </m:r>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σ</m:t>
                        </m:r>
                      </m:e>
                      <m:sub>
                        <m:r>
                          <a:rPr lang="en-US" sz="2400" b="1" i="1" dirty="0">
                            <a:solidFill>
                              <a:prstClr val="black"/>
                            </a:solidFill>
                            <a:latin typeface="Cambria Math"/>
                            <a:cs typeface="Times New Roman" pitchFamily="18" charset="0"/>
                          </a:rPr>
                          <m:t>𝟏</m:t>
                        </m:r>
                      </m:sub>
                    </m:sSub>
                  </m:oMath>
                </a14:m>
                <a:r>
                  <a:rPr lang="en-US" sz="2400" b="1" dirty="0">
                    <a:solidFill>
                      <a:prstClr val="black"/>
                    </a:solidFill>
                    <a:cs typeface="Times New Roman" pitchFamily="18" charset="0"/>
                  </a:rPr>
                  <a:t> (previous) +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a:rPr lang="en-US" sz="2400" b="1" i="1">
                            <a:solidFill>
                              <a:prstClr val="black"/>
                            </a:solidFill>
                            <a:latin typeface="Cambria Math"/>
                          </a:rPr>
                          <m:t>∆</m:t>
                        </m:r>
                        <m:r>
                          <m:rPr>
                            <m:nor/>
                          </m:rPr>
                          <a:rPr lang="en-US" sz="2400" b="1" dirty="0">
                            <a:solidFill>
                              <a:prstClr val="black"/>
                            </a:solidFill>
                            <a:latin typeface="Cambria Math"/>
                            <a:cs typeface="Times New Roman" pitchFamily="18" charset="0"/>
                          </a:rPr>
                          <m:t>σ</m:t>
                        </m:r>
                      </m:e>
                      <m:sub>
                        <m:r>
                          <a:rPr lang="en-US" sz="2400" b="1" i="1" dirty="0">
                            <a:solidFill>
                              <a:prstClr val="black"/>
                            </a:solidFill>
                            <a:latin typeface="Cambria Math"/>
                            <a:cs typeface="Times New Roman" pitchFamily="18" charset="0"/>
                          </a:rPr>
                          <m:t>𝟏</m:t>
                        </m:r>
                      </m:sub>
                    </m:sSub>
                  </m:oMath>
                </a14:m>
                <a:endParaRPr lang="en-US" sz="2400" b="1" dirty="0">
                  <a:solidFill>
                    <a:prstClr val="black"/>
                  </a:solidFill>
                </a:endParaRPr>
              </a:p>
              <a:p>
                <a:pPr algn="just"/>
                <a:endParaRPr lang="en-US" sz="2400" b="1" dirty="0">
                  <a:solidFill>
                    <a:prstClr val="black"/>
                  </a:solidFill>
                </a:endParaRPr>
              </a:p>
              <a:p>
                <a:pPr algn="just"/>
                <a:endParaRPr lang="en-US" sz="2400" b="1" dirty="0">
                  <a:solidFill>
                    <a:prstClr val="black"/>
                  </a:solidFill>
                </a:endParaRPr>
              </a:p>
              <a:p>
                <a:pPr algn="just"/>
                <a14:m>
                  <m:oMath xmlns:m="http://schemas.openxmlformats.org/officeDocument/2006/math">
                    <m:r>
                      <a:rPr lang="en-US" sz="2400" b="1" dirty="0" smtClean="0">
                        <a:solidFill>
                          <a:prstClr val="black"/>
                        </a:solidFill>
                        <a:latin typeface="Cambria Math"/>
                        <a:cs typeface="Times New Roman" pitchFamily="18" charset="0"/>
                      </a:rPr>
                      <m:t>=</m:t>
                    </m:r>
                  </m:oMath>
                </a14:m>
                <a:r>
                  <a:rPr lang="en-US" sz="2400" b="1" dirty="0">
                    <a:solidFill>
                      <a:prstClr val="black"/>
                    </a:solidFill>
                  </a:rPr>
                  <a:t> 0.2 </a:t>
                </a:r>
                <a14:m>
                  <m:oMath xmlns:m="http://schemas.openxmlformats.org/officeDocument/2006/math">
                    <m:r>
                      <a:rPr lang="en-US" sz="2400" b="1" smtClean="0">
                        <a:solidFill>
                          <a:prstClr val="black"/>
                        </a:solidFill>
                        <a:latin typeface="Cambria Math"/>
                      </a:rPr>
                      <m:t>−</m:t>
                    </m:r>
                  </m:oMath>
                </a14:m>
                <a:r>
                  <a:rPr lang="en-US" sz="2400" b="1" dirty="0">
                    <a:solidFill>
                      <a:prstClr val="black"/>
                    </a:solidFill>
                  </a:rPr>
                  <a:t> </a:t>
                </a:r>
                <a14:m>
                  <m:oMath xmlns:m="http://schemas.openxmlformats.org/officeDocument/2006/math">
                    <m:r>
                      <a:rPr lang="en-US" sz="2400" b="1" smtClean="0">
                        <a:solidFill>
                          <a:prstClr val="black"/>
                        </a:solidFill>
                        <a:latin typeface="Cambria Math"/>
                      </a:rPr>
                      <m:t>𝟏</m:t>
                    </m:r>
                    <m:r>
                      <a:rPr lang="en-US" sz="2400" b="1" smtClean="0">
                        <a:solidFill>
                          <a:prstClr val="black"/>
                        </a:solidFill>
                        <a:latin typeface="Cambria Math"/>
                      </a:rPr>
                      <m:t>.</m:t>
                    </m:r>
                    <m:r>
                      <a:rPr lang="en-US" sz="2400" b="1" smtClean="0">
                        <a:solidFill>
                          <a:prstClr val="black"/>
                        </a:solidFill>
                        <a:latin typeface="Cambria Math"/>
                      </a:rPr>
                      <m:t>𝟒𝟓</m:t>
                    </m:r>
                    <m:r>
                      <a:rPr lang="en-US" sz="2400" b="1" i="1" smtClean="0">
                        <a:solidFill>
                          <a:prstClr val="black"/>
                        </a:solidFill>
                        <a:latin typeface="Cambria Math"/>
                      </a:rPr>
                      <m:t>×</m:t>
                    </m:r>
                  </m:oMath>
                </a14:m>
                <a:r>
                  <a:rPr lang="en-US" sz="2400" b="1" dirty="0">
                    <a:solidFill>
                      <a:prstClr val="black"/>
                    </a:solidFill>
                  </a:rPr>
                  <a:t> </a:t>
                </a:r>
                <a14:m>
                  <m:oMath xmlns:m="http://schemas.openxmlformats.org/officeDocument/2006/math">
                    <m:sSup>
                      <m:sSupPr>
                        <m:ctrlPr>
                          <a:rPr lang="en-US" sz="2400" b="1" i="1" dirty="0" smtClean="0">
                            <a:solidFill>
                              <a:prstClr val="black"/>
                            </a:solidFill>
                            <a:latin typeface="Cambria Math" panose="02040503050406030204" pitchFamily="18" charset="0"/>
                          </a:rPr>
                        </m:ctrlPr>
                      </m:sSupPr>
                      <m:e>
                        <m:r>
                          <a:rPr lang="en-US" sz="2400" b="1" i="1" dirty="0" smtClean="0">
                            <a:solidFill>
                              <a:prstClr val="black"/>
                            </a:solidFill>
                            <a:latin typeface="Cambria Math"/>
                          </a:rPr>
                          <m:t>𝟏𝟎</m:t>
                        </m:r>
                      </m:e>
                      <m:sup>
                        <m:r>
                          <a:rPr lang="en-US" sz="2400" b="1" i="1" dirty="0" smtClean="0">
                            <a:solidFill>
                              <a:prstClr val="black"/>
                            </a:solidFill>
                            <a:latin typeface="Cambria Math"/>
                          </a:rPr>
                          <m:t>−</m:t>
                        </m:r>
                        <m:r>
                          <a:rPr lang="en-US" sz="2400" b="1" i="1" dirty="0" smtClean="0">
                            <a:solidFill>
                              <a:prstClr val="black"/>
                            </a:solidFill>
                            <a:latin typeface="Cambria Math"/>
                          </a:rPr>
                          <m:t>𝟕</m:t>
                        </m:r>
                      </m:sup>
                    </m:sSup>
                  </m:oMath>
                </a14:m>
                <a:endParaRPr lang="en-US" sz="2400" b="1" dirty="0">
                  <a:solidFill>
                    <a:prstClr val="black"/>
                  </a:solidFill>
                  <a:cs typeface="Times New Roman" pitchFamily="18" charset="0"/>
                </a:endParaRPr>
              </a:p>
              <a:p>
                <a:pPr algn="just"/>
                <a:endParaRPr lang="en-US" sz="2400" b="1" dirty="0">
                  <a:solidFill>
                    <a:prstClr val="black"/>
                  </a:solidFill>
                  <a:cs typeface="Times New Roman" pitchFamily="18" charset="0"/>
                </a:endParaRPr>
              </a:p>
              <a:p>
                <a:pPr algn="just"/>
                <a:endParaRPr lang="en-US" sz="2400" b="1" dirty="0">
                  <a:solidFill>
                    <a:prstClr val="black"/>
                  </a:solidFill>
                  <a:cs typeface="Times New Roman" pitchFamily="18" charset="0"/>
                </a:endParaRPr>
              </a:p>
              <a:p>
                <a:pPr algn="just"/>
                <a14:m>
                  <m:oMath xmlns:m="http://schemas.openxmlformats.org/officeDocument/2006/math">
                    <m:r>
                      <a:rPr lang="en-US" sz="2400" b="1" dirty="0">
                        <a:solidFill>
                          <a:prstClr val="black"/>
                        </a:solidFill>
                        <a:latin typeface="Cambria Math"/>
                        <a:cs typeface="Times New Roman" pitchFamily="18" charset="0"/>
                      </a:rPr>
                      <m:t>=</m:t>
                    </m:r>
                  </m:oMath>
                </a14:m>
                <a:r>
                  <a:rPr lang="en-US" sz="2400" b="1" dirty="0">
                    <a:solidFill>
                      <a:prstClr val="black"/>
                    </a:solidFill>
                    <a:cs typeface="Times New Roman" pitchFamily="18" charset="0"/>
                  </a:rPr>
                  <a:t> 0.199999</a:t>
                </a:r>
              </a:p>
              <a:p>
                <a:pPr algn="just"/>
                <a:endParaRPr lang="en-US" sz="2400" b="1" dirty="0">
                  <a:solidFill>
                    <a:prstClr val="black"/>
                  </a:solidFill>
                  <a:cs typeface="Times New Roman" pitchFamily="18" charset="0"/>
                </a:endParaRPr>
              </a:p>
              <a:p>
                <a:pPr algn="just"/>
                <a:endParaRPr lang="en-US" sz="2400" b="1" dirty="0">
                  <a:solidFill>
                    <a:prstClr val="black"/>
                  </a:solidFill>
                  <a:cs typeface="Times New Roman" pitchFamily="18" charset="0"/>
                </a:endParaRPr>
              </a:p>
              <a:p>
                <a:pPr algn="just"/>
                <a:r>
                  <a:rPr lang="en-US" sz="2400" b="1" dirty="0">
                    <a:solidFill>
                      <a:prstClr val="black"/>
                    </a:solidFill>
                    <a:cs typeface="Times New Roman" pitchFamily="18" charset="0"/>
                  </a:rPr>
                  <a:t>Similarly, the updated values of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σ</m:t>
                        </m:r>
                      </m:e>
                      <m:sub>
                        <m:r>
                          <a:rPr lang="en-US" sz="2400" b="1" i="1" dirty="0" smtClean="0">
                            <a:solidFill>
                              <a:prstClr val="black"/>
                            </a:solidFill>
                            <a:latin typeface="Cambria Math"/>
                            <a:cs typeface="Times New Roman" pitchFamily="18" charset="0"/>
                          </a:rPr>
                          <m:t>𝟐</m:t>
                        </m:r>
                      </m:sub>
                    </m:sSub>
                  </m:oMath>
                </a14:m>
                <a:r>
                  <a:rPr lang="en-US" sz="2400" b="1" dirty="0">
                    <a:solidFill>
                      <a:prstClr val="black"/>
                    </a:solidFill>
                    <a:cs typeface="Times New Roman" pitchFamily="18" charset="0"/>
                  </a:rPr>
                  <a:t> and </a:t>
                </a:r>
                <a14:m>
                  <m:oMath xmlns:m="http://schemas.openxmlformats.org/officeDocument/2006/math">
                    <m:sSub>
                      <m:sSubPr>
                        <m:ctrlPr>
                          <a:rPr lang="en-US" sz="2400" b="1" i="1" dirty="0">
                            <a:solidFill>
                              <a:prstClr val="black"/>
                            </a:solidFill>
                            <a:latin typeface="Cambria Math" panose="02040503050406030204" pitchFamily="18" charset="0"/>
                            <a:cs typeface="Times New Roman" pitchFamily="18" charset="0"/>
                          </a:rPr>
                        </m:ctrlPr>
                      </m:sSubPr>
                      <m:e>
                        <m:r>
                          <m:rPr>
                            <m:nor/>
                          </m:rPr>
                          <a:rPr lang="en-US" sz="2400" b="1" dirty="0">
                            <a:solidFill>
                              <a:prstClr val="black"/>
                            </a:solidFill>
                            <a:latin typeface="Cambria Math"/>
                            <a:cs typeface="Times New Roman" pitchFamily="18" charset="0"/>
                          </a:rPr>
                          <m:t>σ</m:t>
                        </m:r>
                      </m:e>
                      <m:sub>
                        <m:r>
                          <a:rPr lang="en-US" sz="2400" b="1" i="1" dirty="0" smtClean="0">
                            <a:solidFill>
                              <a:prstClr val="black"/>
                            </a:solidFill>
                            <a:latin typeface="Cambria Math"/>
                            <a:cs typeface="Times New Roman" pitchFamily="18" charset="0"/>
                          </a:rPr>
                          <m:t>𝟑</m:t>
                        </m:r>
                      </m:sub>
                    </m:sSub>
                  </m:oMath>
                </a14:m>
                <a:r>
                  <a:rPr lang="en-US" sz="2400" b="1" dirty="0">
                    <a:solidFill>
                      <a:prstClr val="black"/>
                    </a:solidFill>
                    <a:cs typeface="Times New Roman" pitchFamily="18" charset="0"/>
                  </a:rPr>
                  <a:t> can be determined.</a:t>
                </a:r>
              </a:p>
            </p:txBody>
          </p:sp>
        </mc:Choice>
        <mc:Fallback xmlns="">
          <p:sp>
            <p:nvSpPr>
              <p:cNvPr id="9" name="TextBox 8"/>
              <p:cNvSpPr txBox="1">
                <a:spLocks noRot="1" noChangeAspect="1" noMove="1" noResize="1" noEditPoints="1" noAdjustHandles="1" noChangeArrowheads="1" noChangeShapeType="1" noTextEdit="1"/>
              </p:cNvSpPr>
              <p:nvPr/>
            </p:nvSpPr>
            <p:spPr>
              <a:xfrm>
                <a:off x="130225" y="1167583"/>
                <a:ext cx="8467509" cy="3792192"/>
              </a:xfrm>
              <a:prstGeom prst="rect">
                <a:avLst/>
              </a:prstGeom>
              <a:blipFill rotWithShape="1">
                <a:blip r:embed="rId3"/>
                <a:stretch>
                  <a:fillRect l="-1080" t="-1286" b="-2733"/>
                </a:stretch>
              </a:blipFill>
            </p:spPr>
            <p:txBody>
              <a:bodyPr/>
              <a:lstStyle/>
              <a:p>
                <a:r>
                  <a:rPr lang="en-US">
                    <a:noFill/>
                  </a:rPr>
                  <a:t> </a:t>
                </a:r>
              </a:p>
            </p:txBody>
          </p:sp>
        </mc:Fallback>
      </mc:AlternateContent>
    </p:spTree>
    <p:extLst>
      <p:ext uri="{BB962C8B-B14F-4D97-AF65-F5344CB8AC3E}">
        <p14:creationId xmlns:p14="http://schemas.microsoft.com/office/powerpoint/2010/main" val="1215680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4"/>
              <p:cNvSpPr txBox="1">
                <a:spLocks noChangeArrowheads="1"/>
              </p:cNvSpPr>
              <p:nvPr/>
            </p:nvSpPr>
            <p:spPr bwMode="auto">
              <a:xfrm>
                <a:off x="200890" y="1191489"/>
                <a:ext cx="10166999" cy="47569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 </a:t>
                </a: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Step 3:</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Determination of the outputs of hidden neurons</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𝑯</m:t>
                          </m:r>
                        </m:e>
                        <m:sub>
                          <m:sSub>
                            <m:sSub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𝑶</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𝒋</m:t>
                              </m:r>
                            </m:sub>
                          </m:sSub>
                        </m:sub>
                      </m:s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f>
                        <m:f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𝟏</m:t>
                          </m:r>
                        </m:num>
                        <m:den>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𝟏</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p>
                            <m:sSup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𝒆</m:t>
                              </m:r>
                            </m:e>
                            <m:sup>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𝒂</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𝟏</m:t>
                                  </m:r>
                                </m:sub>
                              </m:sSub>
                              <m:sSub>
                                <m:sSub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𝑯</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𝑰𝒋</m:t>
                                  </m:r>
                                </m:sub>
                              </m:sSub>
                            </m:sup>
                          </m:sSup>
                        </m:den>
                      </m:f>
                    </m:oMath>
                  </m:oMathPara>
                </a14:m>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where a</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1</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is the coefficients of TF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 Step 4:</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Determination of the inputs of output layer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O</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Ik</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w</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1k</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H</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O1</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 . +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w</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jK</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H</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Oj</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 . . . . +</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w</a:t>
                </a:r>
                <a:r>
                  <a:rPr kumimoji="0" lang="en-US" altLang="en-US" sz="2800" b="1" i="0" u="none" strike="noStrike" kern="1200" cap="none" spc="0" normalizeH="0" baseline="-25000" noProof="0" dirty="0" err="1">
                    <a:ln>
                      <a:noFill/>
                    </a:ln>
                    <a:solidFill>
                      <a:prstClr val="black"/>
                    </a:solidFill>
                    <a:effectLst/>
                    <a:uLnTx/>
                    <a:uFillTx/>
                    <a:latin typeface="Calibri"/>
                    <a:ea typeface="+mn-ea"/>
                    <a:cs typeface="Times New Roman" panose="02020603050405020304" pitchFamily="18" charset="0"/>
                  </a:rPr>
                  <a:t>NK</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H</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ON </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where k= 1, 2, . . . . , 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3" name="TextBox 4"/>
              <p:cNvSpPr txBox="1">
                <a:spLocks noRot="1" noChangeAspect="1" noMove="1" noResize="1" noEditPoints="1" noAdjustHandles="1" noChangeArrowheads="1" noChangeShapeType="1" noTextEdit="1"/>
              </p:cNvSpPr>
              <p:nvPr/>
            </p:nvSpPr>
            <p:spPr bwMode="auto">
              <a:xfrm>
                <a:off x="200890" y="1191489"/>
                <a:ext cx="10166999" cy="4756943"/>
              </a:xfrm>
              <a:prstGeom prst="rect">
                <a:avLst/>
              </a:prstGeom>
              <a:blipFill>
                <a:blip r:embed="rId2"/>
                <a:stretch>
                  <a:fillRect l="-480" t="-14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4181742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40326" y="1052405"/>
                <a:ext cx="10165188" cy="479798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 </a:t>
                </a: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Step 5:</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Estimation of the outputs of Output layer O</a:t>
                </a: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𝒌</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f>
                        <m:f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sSup>
                            <m:sSup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𝒆</m:t>
                              </m:r>
                            </m:e>
                            <m:sup>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𝒂</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𝟐</m:t>
                                  </m:r>
                                </m:sub>
                              </m:sSub>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𝑰𝒌</m:t>
                                  </m:r>
                                </m:sub>
                              </m:sSub>
                            </m:sup>
                          </m:sSup>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p>
                            <m:sSup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𝒆</m:t>
                              </m:r>
                            </m:e>
                            <m:sup>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𝒂</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𝟐</m:t>
                                  </m:r>
                                </m:sub>
                              </m:sSub>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𝑰𝒌</m:t>
                                  </m:r>
                                </m:sub>
                              </m:sSub>
                            </m:sup>
                          </m:sSup>
                        </m:num>
                        <m:den>
                          <m:sSup>
                            <m:sSup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𝒆</m:t>
                              </m:r>
                            </m:e>
                            <m:sup>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𝒂</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𝟐</m:t>
                                  </m:r>
                                </m:sub>
                              </m:sSub>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𝑰𝒌</m:t>
                                  </m:r>
                                </m:sub>
                              </m:sSub>
                            </m:sup>
                          </m:sSup>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p>
                            <m:sSup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𝒆</m:t>
                              </m:r>
                            </m:e>
                            <m:sup>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𝒂</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𝟐</m:t>
                                  </m:r>
                                </m:sub>
                              </m:sSub>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𝑰𝒌</m:t>
                                  </m:r>
                                </m:sub>
                              </m:sSub>
                            </m:sup>
                          </m:sSup>
                        </m:den>
                      </m:f>
                    </m:oMath>
                  </m:oMathPara>
                </a14:m>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where a</a:t>
                </a:r>
                <a:r>
                  <a:rPr kumimoji="0" lang="en-US" altLang="en-US" sz="2800" b="1" i="0" u="none" strike="noStrike" kern="1200" cap="none" spc="0" normalizeH="0" baseline="-25000" noProof="0" dirty="0">
                    <a:ln>
                      <a:noFill/>
                    </a:ln>
                    <a:solidFill>
                      <a:prstClr val="black"/>
                    </a:solidFill>
                    <a:effectLst/>
                    <a:uLnTx/>
                    <a:uFillTx/>
                    <a:latin typeface="Calibri"/>
                    <a:ea typeface="+mn-ea"/>
                    <a:cs typeface="Times New Roman" panose="02020603050405020304" pitchFamily="18" charset="0"/>
                  </a:rPr>
                  <a:t>2</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is the coefficient of TF</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Step 6: </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Determination of error in prediction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Error in prediction at k-</a:t>
                </a:r>
                <a:r>
                  <a:rPr kumimoji="0" lang="en-US" altLang="en-US" sz="2800" b="1" i="0" u="none" strike="noStrike" kern="1200" cap="none" spc="0" normalizeH="0" baseline="0" noProof="0" dirty="0" err="1">
                    <a:ln>
                      <a:noFill/>
                    </a:ln>
                    <a:solidFill>
                      <a:prstClr val="black"/>
                    </a:solidFill>
                    <a:effectLst/>
                    <a:uLnTx/>
                    <a:uFillTx/>
                    <a:latin typeface="Calibri"/>
                    <a:ea typeface="+mn-ea"/>
                    <a:cs typeface="Times New Roman" panose="02020603050405020304" pitchFamily="18" charset="0"/>
                  </a:rPr>
                  <a:t>th</a:t>
                </a: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 output neuron</a:t>
                </a: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𝑬</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𝒌</m:t>
                          </m:r>
                        </m:sub>
                      </m:s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f>
                        <m:f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𝟏</m:t>
                          </m:r>
                        </m:num>
                        <m:den>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𝟐</m:t>
                          </m:r>
                        </m:den>
                      </m:f>
                      <m:sSup>
                        <m:sSupPr>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𝑻</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𝑶𝒌</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𝑶</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𝑶𝒌</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m:rPr>
                              <m:nor/>
                            </m:rP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m:t> </m:t>
                          </m:r>
                        </m:e>
                        <m:sup>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𝟐</m:t>
                          </m:r>
                        </m:sup>
                      </m:sSup>
                    </m:oMath>
                  </m:oMathPara>
                </a14:m>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40326" y="1052405"/>
                <a:ext cx="10165188" cy="4797980"/>
              </a:xfrm>
              <a:prstGeom prst="rect">
                <a:avLst/>
              </a:prstGeom>
              <a:blipFill>
                <a:blip r:embed="rId2"/>
                <a:stretch>
                  <a:fillRect l="-1260" t="-1525"/>
                </a:stretch>
              </a:blipFill>
            </p:spPr>
            <p:txBody>
              <a:bodyPr/>
              <a:lstStyle/>
              <a:p>
                <a:r>
                  <a:rPr lang="en-IN">
                    <a:noFill/>
                  </a:rPr>
                  <a:t> </a:t>
                </a:r>
              </a:p>
            </p:txBody>
          </p:sp>
        </mc:Fallback>
      </mc:AlternateContent>
    </p:spTree>
    <p:extLst>
      <p:ext uri="{BB962C8B-B14F-4D97-AF65-F5344CB8AC3E}">
        <p14:creationId xmlns:p14="http://schemas.microsoft.com/office/powerpoint/2010/main" val="271363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88372" y="886151"/>
                <a:ext cx="10484428" cy="5117683"/>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Error in prediction considering all output neurons</a:t>
                </a:r>
              </a:p>
              <a:p>
                <a:pPr marL="0" marR="0" lvl="0" indent="0" algn="ctr"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𝑬</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nary>
                        <m:naryPr>
                          <m:chr m:val="∑"/>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m:rPr>
                              <m:brk m:alnAt="23"/>
                            </m:r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𝒌</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𝟏</m:t>
                          </m:r>
                        </m:sub>
                        <m:sup>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𝑷</m:t>
                          </m:r>
                        </m:sup>
                        <m:e>
                          <m:f>
                            <m:f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𝟏</m:t>
                              </m:r>
                            </m:num>
                            <m:den>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𝟐</m:t>
                              </m:r>
                            </m:den>
                          </m:f>
                          <m:sSup>
                            <m:sSup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𝑻</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𝑶𝒌</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𝑶𝒌</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m:rPr>
                                  <m:nor/>
                                </m:rP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m:t> </m:t>
                              </m:r>
                            </m:e>
                            <m:sup>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𝟐</m:t>
                              </m:r>
                            </m:sup>
                          </m:sSup>
                        </m:e>
                      </m:nary>
                    </m:oMath>
                  </m:oMathPara>
                </a14:m>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where P: No. of output neurons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Total error in prediction considering all L training scenarios </a:t>
                </a:r>
              </a:p>
              <a:p>
                <a:pPr marL="0" marR="0" lvl="0" indent="0" algn="l" defTabSz="914400" rtl="0" eaLnBrk="1" fontAlgn="auto" latinLnBrk="0" hangingPunct="1">
                  <a:lnSpc>
                    <a:spcPct val="100000"/>
                  </a:lnSpc>
                  <a:spcBef>
                    <a:spcPct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𝑬</m:t>
                          </m:r>
                        </m:e>
                        <m: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𝒕𝒐𝒕𝒂𝒍</m:t>
                          </m:r>
                        </m:sub>
                      </m:sSub>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nary>
                        <m:naryPr>
                          <m:chr m:val="∑"/>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m:rPr>
                              <m:brk m:alnAt="23"/>
                            </m:r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𝒍</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𝟏</m:t>
                          </m:r>
                        </m:sub>
                        <m:sup>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𝑳</m:t>
                          </m:r>
                        </m:sup>
                        <m:e>
                          <m:nary>
                            <m:naryPr>
                              <m:chr m:val="∑"/>
                              <m:ctrl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ctrlPr>
                            </m:naryPr>
                            <m:sub>
                              <m:r>
                                <m:rPr>
                                  <m:brk m:alnAt="23"/>
                                </m:rP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𝒌</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𝟏</m:t>
                              </m:r>
                            </m:sub>
                            <m:sup>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𝑷</m:t>
                              </m:r>
                            </m:sup>
                            <m:e>
                              <m:f>
                                <m:f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fPr>
                                <m:num>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𝟏</m:t>
                                  </m:r>
                                </m:num>
                                <m:den>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𝟐</m:t>
                                  </m:r>
                                </m:den>
                              </m:f>
                              <m:sSup>
                                <m:sSup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p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𝑻</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𝑶𝒌</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𝒍</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sSub>
                                    <m:sSubPr>
                                      <m:ctrlP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m:t>
                                      </m:r>
                                    </m:e>
                                    <m: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𝑶𝒌</m:t>
                                      </m:r>
                                      <m:r>
                                        <a:rPr kumimoji="0" lang="en-US" altLang="en-US"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Times New Roman" panose="02020603050405020304" pitchFamily="18" charset="0"/>
                                        </a:rPr>
                                        <m:t>𝒍</m:t>
                                      </m:r>
                                    </m:sub>
                                  </m:sSub>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m:t>
                                  </m:r>
                                  <m:r>
                                    <m:rPr>
                                      <m:nor/>
                                    </m:rP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m:t> </m:t>
                                  </m:r>
                                </m:e>
                                <m:sup>
                                  <m:r>
                                    <a:rPr kumimoji="0" lang="en-US" altLang="en-US" sz="2800" b="1"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t>𝟐</m:t>
                                  </m:r>
                                </m:sup>
                              </m:sSup>
                            </m:e>
                          </m:nary>
                        </m:e>
                      </m:nary>
                    </m:oMath>
                  </m:oMathPara>
                </a14:m>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where L: No. of training scenarios</a:t>
                </a:r>
              </a:p>
            </p:txBody>
          </p:sp>
        </mc:Choice>
        <mc:Fallback xmlns="">
          <p:sp>
            <p:nvSpPr>
              <p:cNvPr id="2" name="Rectangle 1"/>
              <p:cNvSpPr>
                <a:spLocks noRot="1" noChangeAspect="1" noMove="1" noResize="1" noEditPoints="1" noAdjustHandles="1" noChangeArrowheads="1" noChangeShapeType="1" noTextEdit="1"/>
              </p:cNvSpPr>
              <p:nvPr/>
            </p:nvSpPr>
            <p:spPr>
              <a:xfrm>
                <a:off x="488372" y="886151"/>
                <a:ext cx="10484428" cy="5117683"/>
              </a:xfrm>
              <a:prstGeom prst="rect">
                <a:avLst/>
              </a:prstGeom>
              <a:blipFill>
                <a:blip r:embed="rId2"/>
                <a:stretch>
                  <a:fillRect l="-1163" t="-1071" b="-2381"/>
                </a:stretch>
              </a:blipFill>
            </p:spPr>
            <p:txBody>
              <a:bodyPr/>
              <a:lstStyle/>
              <a:p>
                <a:r>
                  <a:rPr lang="en-IN">
                    <a:noFill/>
                  </a:rPr>
                  <a:t> </a:t>
                </a:r>
              </a:p>
            </p:txBody>
          </p:sp>
        </mc:Fallback>
      </mc:AlternateContent>
    </p:spTree>
    <p:extLst>
      <p:ext uri="{BB962C8B-B14F-4D97-AF65-F5344CB8AC3E}">
        <p14:creationId xmlns:p14="http://schemas.microsoft.com/office/powerpoint/2010/main" val="236752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457200" y="685800"/>
            <a:ext cx="70134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600" b="1" i="0" u="none" strike="noStrike" kern="1200" cap="none" spc="0" normalizeH="0" baseline="0" noProof="0" dirty="0">
                <a:ln>
                  <a:noFill/>
                </a:ln>
                <a:solidFill>
                  <a:srgbClr val="0070C0"/>
                </a:solidFill>
                <a:effectLst/>
                <a:uLnTx/>
                <a:uFillTx/>
                <a:latin typeface="Georgia" panose="02040502050405020303" pitchFamily="18" charset="0"/>
                <a:ea typeface="+mn-ea"/>
                <a:cs typeface="Times New Roman" panose="02020603050405020304" pitchFamily="18" charset="0"/>
              </a:rPr>
              <a:t>Back-Propagation Algorithm</a:t>
            </a:r>
          </a:p>
        </p:txBody>
      </p:sp>
      <p:sp>
        <p:nvSpPr>
          <p:cNvPr id="4" name="TextBox 3"/>
          <p:cNvSpPr txBox="1">
            <a:spLocks noChangeArrowheads="1"/>
          </p:cNvSpPr>
          <p:nvPr/>
        </p:nvSpPr>
        <p:spPr bwMode="auto">
          <a:xfrm>
            <a:off x="4980709" y="1261296"/>
            <a:ext cx="2335896"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800" b="1" i="0" u="none" strike="noStrike" kern="1200" cap="none" spc="0" normalizeH="0" baseline="0" noProof="0" dirty="0">
                <a:ln>
                  <a:noFill/>
                </a:ln>
                <a:solidFill>
                  <a:srgbClr val="C00000"/>
                </a:solidFill>
                <a:effectLst/>
                <a:uLnTx/>
                <a:uFillTx/>
                <a:latin typeface="Georgia" panose="02040502050405020303" pitchFamily="18" charset="0"/>
                <a:ea typeface="+mn-ea"/>
                <a:cs typeface="Times New Roman" panose="02020603050405020304" pitchFamily="18" charset="0"/>
              </a:rPr>
              <a:t> Delta Rule</a:t>
            </a:r>
          </a:p>
        </p:txBody>
      </p:sp>
      <mc:AlternateContent xmlns:mc="http://schemas.openxmlformats.org/markup-compatibility/2006" xmlns:a14="http://schemas.microsoft.com/office/drawing/2010/main">
        <mc:Choice Requires="a14">
          <p:sp>
            <p:nvSpPr>
              <p:cNvPr id="5" name="TextBox 3"/>
              <p:cNvSpPr txBox="1">
                <a:spLocks noChangeArrowheads="1"/>
              </p:cNvSpPr>
              <p:nvPr/>
            </p:nvSpPr>
            <p:spPr bwMode="auto">
              <a:xfrm>
                <a:off x="5226454" y="2255791"/>
                <a:ext cx="2244204" cy="26048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𝒇</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𝑽</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𝑾</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𝑽</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𝜼</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num>
                        <m:den>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𝑽</m:t>
                          </m:r>
                        </m:den>
                      </m:f>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𝑾</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𝜼</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𝑬</m:t>
                          </m:r>
                        </m:num>
                        <m:den>
                          <m:r>
                            <a:rPr kumimoji="0" lang="en-US" altLang="en-US"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𝑾</m:t>
                          </m:r>
                        </m:den>
                      </m:f>
                    </m:oMath>
                  </m:oMathPara>
                </a14:m>
                <a:endParaRPr kumimoji="0" lang="en-US" altLang="en-US" sz="2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endParaRPr>
              </a:p>
            </p:txBody>
          </p:sp>
        </mc:Choice>
        <mc:Fallback xmlns="">
          <p:sp>
            <p:nvSpPr>
              <p:cNvPr id="5" name="TextBox 3"/>
              <p:cNvSpPr txBox="1">
                <a:spLocks noRot="1" noChangeAspect="1" noMove="1" noResize="1" noEditPoints="1" noAdjustHandles="1" noChangeArrowheads="1" noChangeShapeType="1" noTextEdit="1"/>
              </p:cNvSpPr>
              <p:nvPr/>
            </p:nvSpPr>
            <p:spPr bwMode="auto">
              <a:xfrm>
                <a:off x="5226454" y="2255791"/>
                <a:ext cx="2244204" cy="2604816"/>
              </a:xfrm>
              <a:prstGeom prst="rect">
                <a:avLst/>
              </a:prstGeom>
              <a:blipFill rotWithShape="0">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6" name="Picture 5"/>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9447" t="4546" r="11259" b="1211"/>
          <a:stretch/>
        </p:blipFill>
        <p:spPr>
          <a:xfrm>
            <a:off x="511605" y="1490408"/>
            <a:ext cx="4414699" cy="3840480"/>
          </a:xfrm>
          <a:prstGeom prst="rect">
            <a:avLst/>
          </a:prstGeom>
        </p:spPr>
      </p:pic>
    </p:spTree>
    <p:extLst>
      <p:ext uri="{BB962C8B-B14F-4D97-AF65-F5344CB8AC3E}">
        <p14:creationId xmlns:p14="http://schemas.microsoft.com/office/powerpoint/2010/main" val="19688161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9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30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3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3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3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3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CDD2B19C6B244BA2C132585654234A" ma:contentTypeVersion="3" ma:contentTypeDescription="Create a new document." ma:contentTypeScope="" ma:versionID="40f5216d26f0c688e07dd769fe37ba23">
  <xsd:schema xmlns:xsd="http://www.w3.org/2001/XMLSchema" xmlns:xs="http://www.w3.org/2001/XMLSchema" xmlns:p="http://schemas.microsoft.com/office/2006/metadata/properties" xmlns:ns2="8e0c8c8a-770c-4254-896e-7c69b9302997" targetNamespace="http://schemas.microsoft.com/office/2006/metadata/properties" ma:root="true" ma:fieldsID="50d8ffc6a17e1f1b905b7ccc05f47e90" ns2:_="">
    <xsd:import namespace="8e0c8c8a-770c-4254-896e-7c69b9302997"/>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0c8c8a-770c-4254-896e-7c69b93029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514078-9C0D-42CA-9656-5742DEACC79D}"/>
</file>

<file path=customXml/itemProps2.xml><?xml version="1.0" encoding="utf-8"?>
<ds:datastoreItem xmlns:ds="http://schemas.openxmlformats.org/officeDocument/2006/customXml" ds:itemID="{0D9161DF-6EB9-4ADF-8BD0-4C299BDB34FB}"/>
</file>

<file path=customXml/itemProps3.xml><?xml version="1.0" encoding="utf-8"?>
<ds:datastoreItem xmlns:ds="http://schemas.openxmlformats.org/officeDocument/2006/customXml" ds:itemID="{E5FA242D-B438-4E29-8D22-B3EBCCFF4540}"/>
</file>

<file path=docProps/app.xml><?xml version="1.0" encoding="utf-8"?>
<Properties xmlns="http://schemas.openxmlformats.org/officeDocument/2006/extended-properties" xmlns:vt="http://schemas.openxmlformats.org/officeDocument/2006/docPropsVTypes">
  <TotalTime>1936</TotalTime>
  <Words>2751</Words>
  <Application>Microsoft Office PowerPoint</Application>
  <PresentationFormat>Widescreen</PresentationFormat>
  <Paragraphs>496</Paragraphs>
  <Slides>58</Slides>
  <Notes>0</Notes>
  <HiddenSlides>0</HiddenSlides>
  <MMClips>0</MMClips>
  <ScaleCrop>false</ScaleCrop>
  <HeadingPairs>
    <vt:vector size="8" baseType="variant">
      <vt:variant>
        <vt:lpstr>Fonts Used</vt:lpstr>
      </vt:variant>
      <vt:variant>
        <vt:i4>9</vt:i4>
      </vt:variant>
      <vt:variant>
        <vt:lpstr>Theme</vt:lpstr>
      </vt:variant>
      <vt:variant>
        <vt:i4>26</vt:i4>
      </vt:variant>
      <vt:variant>
        <vt:lpstr>Embedded OLE Servers</vt:lpstr>
      </vt:variant>
      <vt:variant>
        <vt:i4>1</vt:i4>
      </vt:variant>
      <vt:variant>
        <vt:lpstr>Slide Titles</vt:lpstr>
      </vt:variant>
      <vt:variant>
        <vt:i4>58</vt:i4>
      </vt:variant>
    </vt:vector>
  </HeadingPairs>
  <TitlesOfParts>
    <vt:vector size="94" baseType="lpstr">
      <vt:lpstr>Arial</vt:lpstr>
      <vt:lpstr>Calibri</vt:lpstr>
      <vt:lpstr>Calibri Light</vt:lpstr>
      <vt:lpstr>Cambria Math</vt:lpstr>
      <vt:lpstr>Franklin Gothic Book</vt:lpstr>
      <vt:lpstr>Georgia</vt:lpstr>
      <vt:lpstr>Times New Roman</vt:lpstr>
      <vt:lpstr>Wingdings</vt:lpstr>
      <vt:lpstr>Wingdings 2</vt: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25_Office Theme</vt:lpstr>
      <vt:lpstr>26_Office Theme</vt:lpstr>
      <vt:lpstr>27_Office Theme</vt:lpstr>
      <vt:lpstr>28_Office Theme</vt:lpstr>
      <vt:lpstr>29_Office Theme</vt:lpstr>
      <vt:lpstr>30_Office Theme</vt:lpstr>
      <vt:lpstr>31_Office Theme</vt:lpstr>
      <vt:lpstr>32_Office Theme</vt:lpstr>
      <vt:lpstr>33_Office Theme</vt:lpstr>
      <vt:lpstr>34_Office Theme</vt:lpstr>
      <vt:lpstr>36_Office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Radial Basis Functions</vt:lpstr>
      <vt:lpstr>PowerPoint Presentation</vt:lpstr>
      <vt:lpstr>Radial Basis Functions</vt:lpstr>
      <vt:lpstr>Radial Basis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dkpra</cp:lastModifiedBy>
  <cp:revision>110</cp:revision>
  <dcterms:created xsi:type="dcterms:W3CDTF">2018-09-11T10:32:04Z</dcterms:created>
  <dcterms:modified xsi:type="dcterms:W3CDTF">2020-10-09T14:57:28Z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0x010100DBCDD2B19C6B244BA2C132585654234A</vt:lpwstr>
  </property>
</Properties>
</file>